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8" r:id="rId2"/>
    <p:sldId id="257" r:id="rId3"/>
    <p:sldId id="260" r:id="rId4"/>
    <p:sldId id="259" r:id="rId5"/>
    <p:sldId id="261" r:id="rId6"/>
    <p:sldId id="262" r:id="rId7"/>
    <p:sldId id="263" r:id="rId8"/>
    <p:sldId id="264" r:id="rId9"/>
    <p:sldId id="265" r:id="rId10"/>
    <p:sldId id="267" r:id="rId11"/>
    <p:sldId id="268" r:id="rId12"/>
    <p:sldId id="269" r:id="rId13"/>
    <p:sldId id="270" r:id="rId14"/>
    <p:sldId id="276" r:id="rId15"/>
    <p:sldId id="266" r:id="rId16"/>
    <p:sldId id="275" r:id="rId17"/>
    <p:sldId id="271" r:id="rId18"/>
    <p:sldId id="272"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814"/>
  </p:normalViewPr>
  <p:slideViewPr>
    <p:cSldViewPr snapToGrid="0" snapToObjects="1">
      <p:cViewPr>
        <p:scale>
          <a:sx n="108" d="100"/>
          <a:sy n="108" d="100"/>
        </p:scale>
        <p:origin x="73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jpg>
</file>

<file path=ppt/media/image5.png>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6/14/24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6/14/24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6/14/24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6/14/24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6/14/24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6/14/24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6/14/24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6/14/24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6/14/24</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6/14/24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6/14/24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6/14/24</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8DF8-7E7C-C44F-B345-CD8E391302E7}"/>
              </a:ext>
            </a:extLst>
          </p:cNvPr>
          <p:cNvSpPr>
            <a:spLocks noGrp="1"/>
          </p:cNvSpPr>
          <p:nvPr>
            <p:ph type="title"/>
          </p:nvPr>
        </p:nvSpPr>
        <p:spPr>
          <a:xfrm>
            <a:off x="2611808" y="670896"/>
            <a:ext cx="7960942" cy="1283634"/>
          </a:xfrm>
        </p:spPr>
        <p:txBody>
          <a:bodyPr>
            <a:normAutofit fontScale="90000"/>
          </a:bodyPr>
          <a:lstStyle/>
          <a:p>
            <a:pPr algn="ctr"/>
            <a:r>
              <a:rPr lang="en-US" dirty="0">
                <a:solidFill>
                  <a:srgbClr val="FFC000"/>
                </a:solidFill>
                <a:latin typeface="Palatino" pitchFamily="2" charset="77"/>
                <a:ea typeface="Palatino" pitchFamily="2" charset="77"/>
              </a:rPr>
              <a:t>Week 5A – The Return to Babylon; The Mass Wedding at Susa and the </a:t>
            </a:r>
            <a:r>
              <a:rPr lang="en-US" dirty="0" err="1">
                <a:solidFill>
                  <a:srgbClr val="FFC000"/>
                </a:solidFill>
                <a:latin typeface="Palatino" pitchFamily="2" charset="77"/>
                <a:ea typeface="Palatino" pitchFamily="2" charset="77"/>
              </a:rPr>
              <a:t>Opis</a:t>
            </a:r>
            <a:r>
              <a:rPr lang="en-US" dirty="0">
                <a:solidFill>
                  <a:srgbClr val="FFC000"/>
                </a:solidFill>
                <a:latin typeface="Palatino" pitchFamily="2" charset="77"/>
                <a:ea typeface="Palatino" pitchFamily="2" charset="77"/>
              </a:rPr>
              <a:t> Mutiny; The Death of Alexander</a:t>
            </a:r>
          </a:p>
        </p:txBody>
      </p:sp>
      <p:pic>
        <p:nvPicPr>
          <p:cNvPr id="4" name="Picture 3">
            <a:extLst>
              <a:ext uri="{FF2B5EF4-FFF2-40B4-BE49-F238E27FC236}">
                <a16:creationId xmlns:a16="http://schemas.microsoft.com/office/drawing/2014/main" id="{98503543-473B-3841-9CE1-C8905CF28CAF}"/>
              </a:ext>
            </a:extLst>
          </p:cNvPr>
          <p:cNvPicPr>
            <a:picLocks noChangeAspect="1"/>
          </p:cNvPicPr>
          <p:nvPr/>
        </p:nvPicPr>
        <p:blipFill>
          <a:blip r:embed="rId2"/>
          <a:stretch>
            <a:fillRect/>
          </a:stretch>
        </p:blipFill>
        <p:spPr>
          <a:xfrm>
            <a:off x="1892775" y="2320290"/>
            <a:ext cx="4203225" cy="3705860"/>
          </a:xfrm>
          <a:prstGeom prst="rect">
            <a:avLst/>
          </a:prstGeom>
        </p:spPr>
      </p:pic>
      <p:sp>
        <p:nvSpPr>
          <p:cNvPr id="5" name="TextBox 4">
            <a:extLst>
              <a:ext uri="{FF2B5EF4-FFF2-40B4-BE49-F238E27FC236}">
                <a16:creationId xmlns:a16="http://schemas.microsoft.com/office/drawing/2014/main" id="{62C614BB-A56B-0C43-8B23-987CCDE74C18}"/>
              </a:ext>
            </a:extLst>
          </p:cNvPr>
          <p:cNvSpPr txBox="1"/>
          <p:nvPr/>
        </p:nvSpPr>
        <p:spPr>
          <a:xfrm>
            <a:off x="1074357" y="6026150"/>
            <a:ext cx="5840060" cy="369332"/>
          </a:xfrm>
          <a:prstGeom prst="rect">
            <a:avLst/>
          </a:prstGeom>
          <a:noFill/>
        </p:spPr>
        <p:txBody>
          <a:bodyPr wrap="none" rtlCol="0">
            <a:spAutoFit/>
          </a:bodyPr>
          <a:lstStyle/>
          <a:p>
            <a:r>
              <a:rPr lang="en-US" dirty="0">
                <a:latin typeface="Palatino" pitchFamily="2" charset="77"/>
                <a:ea typeface="Palatino" pitchFamily="2" charset="77"/>
              </a:rPr>
              <a:t>MS Illustration, </a:t>
            </a:r>
            <a:r>
              <a:rPr lang="en-US" i="1" dirty="0">
                <a:latin typeface="Palatino" pitchFamily="2" charset="77"/>
                <a:ea typeface="Palatino" pitchFamily="2" charset="77"/>
              </a:rPr>
              <a:t>Roman </a:t>
            </a:r>
            <a:r>
              <a:rPr lang="en-US" i="1" dirty="0" err="1">
                <a:latin typeface="Palatino" pitchFamily="2" charset="77"/>
                <a:ea typeface="Palatino" pitchFamily="2" charset="77"/>
              </a:rPr>
              <a:t>d’Alexandre</a:t>
            </a:r>
            <a:r>
              <a:rPr lang="en-US" i="1" dirty="0">
                <a:latin typeface="Palatino" pitchFamily="2" charset="77"/>
                <a:ea typeface="Palatino" pitchFamily="2" charset="77"/>
              </a:rPr>
              <a:t> </a:t>
            </a:r>
            <a:r>
              <a:rPr lang="en-US" dirty="0">
                <a:latin typeface="Palatino" pitchFamily="2" charset="77"/>
                <a:ea typeface="Palatino" pitchFamily="2" charset="77"/>
              </a:rPr>
              <a:t>(Oxford, 12</a:t>
            </a:r>
            <a:r>
              <a:rPr lang="en-US" baseline="30000" dirty="0">
                <a:latin typeface="Palatino" pitchFamily="2" charset="77"/>
                <a:ea typeface="Palatino" pitchFamily="2" charset="77"/>
              </a:rPr>
              <a:t>th</a:t>
            </a:r>
            <a:r>
              <a:rPr lang="en-US" dirty="0">
                <a:latin typeface="Palatino" pitchFamily="2" charset="77"/>
                <a:ea typeface="Palatino" pitchFamily="2" charset="77"/>
              </a:rPr>
              <a:t> Cent.)</a:t>
            </a:r>
          </a:p>
        </p:txBody>
      </p:sp>
      <p:pic>
        <p:nvPicPr>
          <p:cNvPr id="7" name="Picture 6">
            <a:extLst>
              <a:ext uri="{FF2B5EF4-FFF2-40B4-BE49-F238E27FC236}">
                <a16:creationId xmlns:a16="http://schemas.microsoft.com/office/drawing/2014/main" id="{41BBDB58-20F9-8246-9236-49918F0B48D5}"/>
              </a:ext>
            </a:extLst>
          </p:cNvPr>
          <p:cNvPicPr>
            <a:picLocks noChangeAspect="1"/>
          </p:cNvPicPr>
          <p:nvPr/>
        </p:nvPicPr>
        <p:blipFill>
          <a:blip r:embed="rId3"/>
          <a:stretch>
            <a:fillRect/>
          </a:stretch>
        </p:blipFill>
        <p:spPr>
          <a:xfrm>
            <a:off x="5541986" y="2137410"/>
            <a:ext cx="6970053" cy="3705860"/>
          </a:xfrm>
          <a:prstGeom prst="rect">
            <a:avLst/>
          </a:prstGeom>
        </p:spPr>
      </p:pic>
      <p:sp>
        <p:nvSpPr>
          <p:cNvPr id="8" name="TextBox 7">
            <a:extLst>
              <a:ext uri="{FF2B5EF4-FFF2-40B4-BE49-F238E27FC236}">
                <a16:creationId xmlns:a16="http://schemas.microsoft.com/office/drawing/2014/main" id="{3BA25DD5-E986-004B-B66B-1AF9D97799A3}"/>
              </a:ext>
            </a:extLst>
          </p:cNvPr>
          <p:cNvSpPr txBox="1"/>
          <p:nvPr/>
        </p:nvSpPr>
        <p:spPr>
          <a:xfrm>
            <a:off x="7418069" y="5725439"/>
            <a:ext cx="3771900" cy="923330"/>
          </a:xfrm>
          <a:prstGeom prst="rect">
            <a:avLst/>
          </a:prstGeom>
          <a:noFill/>
        </p:spPr>
        <p:txBody>
          <a:bodyPr wrap="square" rtlCol="0">
            <a:spAutoFit/>
          </a:bodyPr>
          <a:lstStyle/>
          <a:p>
            <a:r>
              <a:rPr lang="en-US" i="1" dirty="0">
                <a:latin typeface="Palatino" pitchFamily="2" charset="77"/>
                <a:ea typeface="Palatino" pitchFamily="2" charset="77"/>
              </a:rPr>
              <a:t>Babylonian Astronomical Diary</a:t>
            </a:r>
            <a:r>
              <a:rPr lang="en-US" dirty="0">
                <a:latin typeface="Palatino" pitchFamily="2" charset="77"/>
                <a:ea typeface="Palatino" pitchFamily="2" charset="77"/>
              </a:rPr>
              <a:t>, mentioning Alexander’s death (British Museum)</a:t>
            </a:r>
          </a:p>
        </p:txBody>
      </p:sp>
    </p:spTree>
    <p:extLst>
      <p:ext uri="{BB962C8B-B14F-4D97-AF65-F5344CB8AC3E}">
        <p14:creationId xmlns:p14="http://schemas.microsoft.com/office/powerpoint/2010/main" val="35345360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4247317"/>
          </a:xfrm>
          <a:prstGeom prst="rect">
            <a:avLst/>
          </a:prstGeom>
          <a:noFill/>
        </p:spPr>
        <p:txBody>
          <a:bodyPr wrap="square" rtlCol="0">
            <a:spAutoFit/>
          </a:bodyPr>
          <a:lstStyle/>
          <a:p>
            <a:r>
              <a:rPr lang="en-US" dirty="0">
                <a:latin typeface="Palatino" pitchFamily="2" charset="77"/>
                <a:ea typeface="Palatino" pitchFamily="2" charset="77"/>
              </a:rPr>
              <a:t>*It is also at Alexander’s time in Susa that the </a:t>
            </a:r>
            <a:r>
              <a:rPr lang="en-US" i="1" dirty="0" err="1">
                <a:solidFill>
                  <a:srgbClr val="FFC000"/>
                </a:solidFill>
                <a:latin typeface="Palatino" pitchFamily="2" charset="77"/>
                <a:ea typeface="Palatino" pitchFamily="2" charset="77"/>
              </a:rPr>
              <a:t>epigoni</a:t>
            </a:r>
            <a:r>
              <a:rPr lang="en-US" dirty="0">
                <a:latin typeface="Palatino" pitchFamily="2" charset="77"/>
                <a:ea typeface="Palatino" pitchFamily="2" charset="77"/>
              </a:rPr>
              <a:t>, the 30,000 cadets from the eastern provinces who were trained in and equipped for Macedonian phalanx warfare, arrive and cause some contention with the Macedonian troops.</a:t>
            </a:r>
          </a:p>
          <a:p>
            <a:endParaRPr lang="en-US" dirty="0">
              <a:latin typeface="Palatino" pitchFamily="2" charset="77"/>
              <a:ea typeface="Palatino" pitchFamily="2" charset="77"/>
            </a:endParaRPr>
          </a:p>
          <a:p>
            <a:r>
              <a:rPr lang="en-US" dirty="0">
                <a:latin typeface="Palatino" pitchFamily="2" charset="77"/>
                <a:ea typeface="Palatino" pitchFamily="2" charset="77"/>
              </a:rPr>
              <a:t>Arrian (7.6.2): “It is said that their arrival caused bad feeling among the Macedonians, as it seemed that Alexander was looking for every means of reducing his dependence on Macedonians. And there were other grievances. A sore point was the sight of Alexander in Median dress, and most of the Macedonians found it distasteful that the marriages had followed the Persian rite… despite the great </a:t>
            </a:r>
            <a:r>
              <a:rPr lang="en-US" dirty="0" err="1">
                <a:latin typeface="Palatino" pitchFamily="2" charset="77"/>
                <a:ea typeface="Palatino" pitchFamily="2" charset="77"/>
              </a:rPr>
              <a:t>honour</a:t>
            </a:r>
            <a:r>
              <a:rPr lang="en-US" dirty="0">
                <a:latin typeface="Palatino" pitchFamily="2" charset="77"/>
                <a:ea typeface="Palatino" pitchFamily="2" charset="77"/>
              </a:rPr>
              <a:t> of sharing it on a level with their king.”</a:t>
            </a:r>
          </a:p>
          <a:p>
            <a:endParaRPr lang="en-US" dirty="0">
              <a:latin typeface="Palatino" pitchFamily="2" charset="77"/>
              <a:ea typeface="Palatino" pitchFamily="2" charset="77"/>
            </a:endParaRPr>
          </a:p>
          <a:p>
            <a:r>
              <a:rPr lang="en-US" dirty="0">
                <a:latin typeface="Palatino" pitchFamily="2" charset="77"/>
                <a:ea typeface="Palatino" pitchFamily="2" charset="77"/>
              </a:rPr>
              <a:t>-&gt; </a:t>
            </a:r>
            <a:r>
              <a:rPr lang="en-US" dirty="0" err="1">
                <a:latin typeface="Palatino" pitchFamily="2" charset="77"/>
                <a:ea typeface="Palatino" pitchFamily="2" charset="77"/>
              </a:rPr>
              <a:t>Peucestas</a:t>
            </a:r>
            <a:r>
              <a:rPr lang="en-US" dirty="0">
                <a:latin typeface="Palatino" pitchFamily="2" charset="77"/>
                <a:ea typeface="Palatino" pitchFamily="2" charset="77"/>
              </a:rPr>
              <a:t>, newly favored and now satrap of Persis, also adopts Persian dress and language</a:t>
            </a:r>
          </a:p>
          <a:p>
            <a:r>
              <a:rPr lang="en-US" dirty="0">
                <a:latin typeface="Palatino" pitchFamily="2" charset="77"/>
                <a:ea typeface="Palatino" pitchFamily="2" charset="77"/>
              </a:rPr>
              <a:t>-&gt; Dilution of companion cavalry with Bactrian, Sogdian etc.</a:t>
            </a:r>
          </a:p>
          <a:p>
            <a:r>
              <a:rPr lang="en-US" dirty="0">
                <a:latin typeface="Palatino" pitchFamily="2" charset="77"/>
                <a:ea typeface="Palatino" pitchFamily="2" charset="77"/>
              </a:rPr>
              <a:t>-&gt; Male sons of Persian aristocracy drafted into elite corps</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24863436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940088"/>
          </a:xfrm>
          <a:prstGeom prst="rect">
            <a:avLst/>
          </a:prstGeom>
          <a:noFill/>
        </p:spPr>
        <p:txBody>
          <a:bodyPr wrap="square" rtlCol="0">
            <a:spAutoFit/>
          </a:bodyPr>
          <a:lstStyle/>
          <a:p>
            <a:r>
              <a:rPr lang="en-US" sz="2000" dirty="0">
                <a:solidFill>
                  <a:srgbClr val="FFC000"/>
                </a:solidFill>
                <a:latin typeface="Palatino" pitchFamily="2" charset="77"/>
                <a:ea typeface="Palatino" pitchFamily="2" charset="77"/>
              </a:rPr>
              <a:t>Mutiny at </a:t>
            </a:r>
            <a:r>
              <a:rPr lang="en-US" sz="2000" dirty="0" err="1">
                <a:solidFill>
                  <a:srgbClr val="FFC000"/>
                </a:solidFill>
                <a:latin typeface="Palatino" pitchFamily="2" charset="77"/>
                <a:ea typeface="Palatino" pitchFamily="2" charset="77"/>
              </a:rPr>
              <a:t>Opis</a:t>
            </a:r>
            <a:r>
              <a:rPr lang="en-US" sz="2000" dirty="0">
                <a:solidFill>
                  <a:srgbClr val="FFC000"/>
                </a:solidFill>
                <a:latin typeface="Palatino" pitchFamily="2" charset="77"/>
                <a:ea typeface="Palatino" pitchFamily="2" charset="77"/>
              </a:rPr>
              <a:t> </a:t>
            </a:r>
            <a:r>
              <a:rPr lang="en-US" dirty="0">
                <a:latin typeface="Palatino" pitchFamily="2" charset="77"/>
                <a:ea typeface="Palatino" pitchFamily="2" charset="77"/>
              </a:rPr>
              <a:t>(</a:t>
            </a:r>
            <a:r>
              <a:rPr lang="en-US" dirty="0">
                <a:solidFill>
                  <a:srgbClr val="FFC000"/>
                </a:solidFill>
                <a:latin typeface="Palatino" pitchFamily="2" charset="77"/>
                <a:ea typeface="Palatino" pitchFamily="2" charset="77"/>
              </a:rPr>
              <a:t>Summer 324</a:t>
            </a:r>
            <a:r>
              <a:rPr lang="en-US" dirty="0">
                <a:latin typeface="Palatino" pitchFamily="2" charset="77"/>
                <a:ea typeface="Palatino" pitchFamily="2" charset="77"/>
              </a:rPr>
              <a:t>)</a:t>
            </a:r>
          </a:p>
          <a:p>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After sailing out to the Persian gulf and back up the Tigris river, Alexander faced the most heated discontent of his campaign at the town of </a:t>
            </a:r>
            <a:r>
              <a:rPr lang="en-US" dirty="0" err="1">
                <a:latin typeface="Palatino" pitchFamily="2" charset="77"/>
                <a:ea typeface="Palatino" pitchFamily="2" charset="77"/>
              </a:rPr>
              <a:t>Opis</a:t>
            </a:r>
            <a:r>
              <a:rPr lang="en-US" dirty="0">
                <a:latin typeface="Palatino" pitchFamily="2" charset="77"/>
                <a:ea typeface="Palatino" pitchFamily="2" charset="77"/>
              </a:rPr>
              <a:t>, near modern Baghdad.</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*Our sources place several complaints at Susa (weddings, </a:t>
            </a:r>
            <a:r>
              <a:rPr lang="en-US" i="1" dirty="0" err="1">
                <a:latin typeface="Palatino" pitchFamily="2" charset="77"/>
                <a:ea typeface="Palatino" pitchFamily="2" charset="77"/>
              </a:rPr>
              <a:t>epigoni</a:t>
            </a:r>
            <a:r>
              <a:rPr lang="en-US" dirty="0">
                <a:latin typeface="Palatino" pitchFamily="2" charset="77"/>
                <a:ea typeface="Palatino" pitchFamily="2" charset="77"/>
              </a:rPr>
              <a:t>, ‘</a:t>
            </a:r>
            <a:r>
              <a:rPr lang="en-US" dirty="0" err="1">
                <a:latin typeface="Palatino" pitchFamily="2" charset="77"/>
                <a:ea typeface="Palatino" pitchFamily="2" charset="77"/>
              </a:rPr>
              <a:t>Persianizing</a:t>
            </a:r>
            <a:r>
              <a:rPr lang="en-US" dirty="0">
                <a:latin typeface="Palatino" pitchFamily="2" charset="77"/>
                <a:ea typeface="Palatino" pitchFamily="2" charset="77"/>
              </a:rPr>
              <a:t>’), but the discontent spilled into the open at </a:t>
            </a:r>
            <a:r>
              <a:rPr lang="en-US" dirty="0" err="1">
                <a:solidFill>
                  <a:srgbClr val="FFC000"/>
                </a:solidFill>
                <a:latin typeface="Palatino" pitchFamily="2" charset="77"/>
                <a:ea typeface="Palatino" pitchFamily="2" charset="77"/>
              </a:rPr>
              <a:t>Opis</a:t>
            </a:r>
            <a:r>
              <a:rPr lang="en-US" dirty="0">
                <a:latin typeface="Palatino" pitchFamily="2" charset="77"/>
                <a:ea typeface="Palatino" pitchFamily="2" charset="77"/>
              </a:rPr>
              <a:t>:</a:t>
            </a:r>
          </a:p>
          <a:p>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Alexander announced that he would send home any troops who were no longer fit for service (Arrian 7.8.1): “Doubtless Alexander thought that this announcement would meet a popular reception. But by now the Macedonians had formed the impression that they counted for nothing and were regarded by Alexander as quite superfluous…”</a:t>
            </a:r>
          </a:p>
          <a:p>
            <a:pPr marL="285750" indent="-285750">
              <a:buFontTx/>
              <a:buChar char="-"/>
            </a:pPr>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(Arrian 7.8.3): “They told Alexander that he might as well discharge the whole lot of them, and take his father on his next campaign – a sneering reference to Ammon. This infuriated Alexander.”</a:t>
            </a:r>
          </a:p>
          <a:p>
            <a:pPr marL="285750" indent="-285750">
              <a:buFontTx/>
              <a:buChar char="-"/>
            </a:pPr>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A. quickly had 13 ringleaders arrested, and ordered their execution. Followed by a long set-piece speech in Arrian (7.9-10; cf. </a:t>
            </a:r>
            <a:r>
              <a:rPr lang="en-US" dirty="0" err="1">
                <a:latin typeface="Palatino" pitchFamily="2" charset="77"/>
                <a:ea typeface="Palatino" pitchFamily="2" charset="77"/>
              </a:rPr>
              <a:t>Hyphasis</a:t>
            </a:r>
            <a:r>
              <a:rPr lang="en-US" dirty="0">
                <a:latin typeface="Palatino" pitchFamily="2" charset="77"/>
                <a:ea typeface="Palatino" pitchFamily="2" charset="77"/>
              </a:rPr>
              <a:t> ‘mutiny’)</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1128977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63231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Palatino" pitchFamily="2" charset="77"/>
                <a:ea typeface="Palatino" pitchFamily="2" charset="77"/>
              </a:rPr>
              <a:t>In Arrian’s account, the crowd of soldiers were stunned and didn’t know what to do. When they heard about Alexander’s promotion of Persians to army units with Macedonian titles (Companion cavalry, Silver Shields and so on), they begged forgiveness, led by </a:t>
            </a:r>
            <a:r>
              <a:rPr lang="en-US" dirty="0" err="1">
                <a:latin typeface="Palatino" pitchFamily="2" charset="77"/>
                <a:ea typeface="Palatino" pitchFamily="2" charset="77"/>
              </a:rPr>
              <a:t>Callines</a:t>
            </a:r>
            <a:r>
              <a:rPr lang="en-US" dirty="0">
                <a:latin typeface="Palatino" pitchFamily="2" charset="77"/>
                <a:ea typeface="Palatino" pitchFamily="2" charset="77"/>
              </a:rPr>
              <a:t> a high-ranking veteran (Arrian 7.11.2-7).</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Hardly a “mutiny”; but note the emphasis on the agitators in the crowd and the shift in mood after they are removed -&gt; Standard Greek/Roman elite attitudes toward collective action and crowd behavior.</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 veterans were then dismissed, with extra pay, and to be led by </a:t>
            </a:r>
            <a:r>
              <a:rPr lang="en-US" dirty="0" err="1">
                <a:solidFill>
                  <a:srgbClr val="FFC000"/>
                </a:solidFill>
                <a:latin typeface="Palatino" pitchFamily="2" charset="77"/>
                <a:ea typeface="Palatino" pitchFamily="2" charset="77"/>
              </a:rPr>
              <a:t>Craterus</a:t>
            </a:r>
            <a:r>
              <a:rPr lang="en-US" dirty="0">
                <a:latin typeface="Palatino" pitchFamily="2" charset="77"/>
                <a:ea typeface="Palatino" pitchFamily="2" charset="77"/>
              </a:rPr>
              <a:t> (ostensibly to build trust); but their children by non-Macedonian women were to be left behind and raised “in the Macedonian way” (Arrian 7.12.1-2)</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Why would Alexander make this demand?</a:t>
            </a: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 vulgate tradition differs substantially: no mention of </a:t>
            </a:r>
            <a:r>
              <a:rPr lang="en-US" dirty="0" err="1">
                <a:latin typeface="Palatino" pitchFamily="2" charset="77"/>
                <a:ea typeface="Palatino" pitchFamily="2" charset="77"/>
              </a:rPr>
              <a:t>Craterus</a:t>
            </a:r>
            <a:r>
              <a:rPr lang="en-US" dirty="0">
                <a:latin typeface="Palatino" pitchFamily="2" charset="77"/>
                <a:ea typeface="Palatino" pitchFamily="2" charset="77"/>
              </a:rPr>
              <a:t>, seeming conflation of Susa/</a:t>
            </a:r>
            <a:r>
              <a:rPr lang="en-US" dirty="0" err="1">
                <a:latin typeface="Palatino" pitchFamily="2" charset="77"/>
                <a:ea typeface="Palatino" pitchFamily="2" charset="77"/>
              </a:rPr>
              <a:t>Opis</a:t>
            </a:r>
            <a:r>
              <a:rPr lang="en-US" dirty="0">
                <a:latin typeface="Palatino" pitchFamily="2" charset="77"/>
                <a:ea typeface="Palatino" pitchFamily="2" charset="77"/>
              </a:rPr>
              <a:t>; details reported differently; no long speech by Alexander…</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There may, however, be a connection between Alexander’s generosity at Susa, and anticipated reaction to the discharge of troops and the shifts in army organization.</a:t>
            </a:r>
          </a:p>
        </p:txBody>
      </p:sp>
    </p:spTree>
    <p:extLst>
      <p:ext uri="{BB962C8B-B14F-4D97-AF65-F5344CB8AC3E}">
        <p14:creationId xmlns:p14="http://schemas.microsoft.com/office/powerpoint/2010/main" val="2553519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355312"/>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FFC000"/>
                </a:solidFill>
                <a:latin typeface="Palatino" pitchFamily="2" charset="77"/>
                <a:ea typeface="Palatino" pitchFamily="2" charset="77"/>
              </a:rPr>
              <a:t>Problems</a:t>
            </a:r>
            <a:r>
              <a:rPr lang="en-US" dirty="0">
                <a:latin typeface="Palatino" pitchFamily="2" charset="77"/>
                <a:ea typeface="Palatino" pitchFamily="2" charset="77"/>
              </a:rPr>
              <a:t> remain: </a:t>
            </a:r>
          </a:p>
          <a:p>
            <a:pPr marL="285750" indent="-285750">
              <a:buFontTx/>
              <a:buChar char="-"/>
            </a:pPr>
            <a:r>
              <a:rPr lang="en-US" dirty="0">
                <a:latin typeface="Palatino" pitchFamily="2" charset="77"/>
                <a:ea typeface="Palatino" pitchFamily="2" charset="77"/>
              </a:rPr>
              <a:t>Why would anyone be angry at the dismissal of ageing and disabled veterans? (Arrian’s minimal attempt to understand the motives of the ’mutiny’ is pretty weak conjecture)</a:t>
            </a:r>
          </a:p>
          <a:p>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None of the actual complaints alluded to by our various sources are actually voiced at the ‘mutiny’, but only in the reconciliation with Alexander afterwards.</a:t>
            </a:r>
          </a:p>
          <a:p>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The conjecture that the troops really wanted to ‘go home’ is weakened by future events: the troops dismissed with </a:t>
            </a:r>
            <a:r>
              <a:rPr lang="en-US" dirty="0" err="1">
                <a:latin typeface="Palatino" pitchFamily="2" charset="77"/>
                <a:ea typeface="Palatino" pitchFamily="2" charset="77"/>
              </a:rPr>
              <a:t>Craterus</a:t>
            </a:r>
            <a:r>
              <a:rPr lang="en-US" dirty="0">
                <a:latin typeface="Palatino" pitchFamily="2" charset="77"/>
                <a:ea typeface="Palatino" pitchFamily="2" charset="77"/>
              </a:rPr>
              <a:t> would spend 2 years in Asia Minor, and then end up fighting the Greeks with Antipater in the </a:t>
            </a:r>
            <a:r>
              <a:rPr lang="en-US" dirty="0" err="1">
                <a:latin typeface="Palatino" pitchFamily="2" charset="77"/>
                <a:ea typeface="Palatino" pitchFamily="2" charset="77"/>
              </a:rPr>
              <a:t>Lamian</a:t>
            </a:r>
            <a:r>
              <a:rPr lang="en-US" dirty="0">
                <a:latin typeface="Palatino" pitchFamily="2" charset="77"/>
                <a:ea typeface="Palatino" pitchFamily="2" charset="77"/>
              </a:rPr>
              <a:t> war.</a:t>
            </a:r>
          </a:p>
          <a:p>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This, along with the number of troops sent with </a:t>
            </a:r>
            <a:r>
              <a:rPr lang="en-US" dirty="0" err="1">
                <a:latin typeface="Palatino" pitchFamily="2" charset="77"/>
                <a:ea typeface="Palatino" pitchFamily="2" charset="77"/>
              </a:rPr>
              <a:t>Craterus</a:t>
            </a:r>
            <a:r>
              <a:rPr lang="en-US" dirty="0">
                <a:latin typeface="Palatino" pitchFamily="2" charset="77"/>
                <a:ea typeface="Palatino" pitchFamily="2" charset="77"/>
              </a:rPr>
              <a:t> (~10,000 at Arrian 7.12.1) strongly suggests that the discharged men were not all too old or disabled to fight.</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So what do you think the ‘mutiny’ (better, protest?) was about?</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And what was Alexander actually ordering at </a:t>
            </a:r>
            <a:r>
              <a:rPr lang="en-US" dirty="0" err="1">
                <a:latin typeface="Palatino" pitchFamily="2" charset="77"/>
                <a:ea typeface="Palatino" pitchFamily="2" charset="77"/>
              </a:rPr>
              <a:t>Opis</a:t>
            </a:r>
            <a:r>
              <a:rPr lang="en-US" dirty="0">
                <a:latin typeface="Palatino" pitchFamily="2" charset="77"/>
                <a:ea typeface="Palatino" pitchFamily="2" charset="77"/>
              </a:rPr>
              <a:t>?</a:t>
            </a:r>
          </a:p>
          <a:p>
            <a:pPr marL="285750" indent="-285750">
              <a:buFontTx/>
              <a:buChar char="-"/>
            </a:pPr>
            <a:endParaRPr lang="en-US" dirty="0">
              <a:latin typeface="Palatino" pitchFamily="2" charset="77"/>
              <a:ea typeface="Palatino" pitchFamily="2" charset="77"/>
            </a:endParaRPr>
          </a:p>
          <a:p>
            <a:pPr marL="285750" indent="-285750">
              <a:buFontTx/>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3304068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655375-F7C0-1846-9D6B-C74EE38262C5}"/>
              </a:ext>
            </a:extLst>
          </p:cNvPr>
          <p:cNvPicPr>
            <a:picLocks noChangeAspect="1"/>
          </p:cNvPicPr>
          <p:nvPr/>
        </p:nvPicPr>
        <p:blipFill>
          <a:blip r:embed="rId2"/>
          <a:stretch>
            <a:fillRect/>
          </a:stretch>
        </p:blipFill>
        <p:spPr>
          <a:xfrm>
            <a:off x="1663700" y="1390650"/>
            <a:ext cx="8864600" cy="4076700"/>
          </a:xfrm>
          <a:prstGeom prst="rect">
            <a:avLst/>
          </a:prstGeom>
        </p:spPr>
      </p:pic>
      <p:sp>
        <p:nvSpPr>
          <p:cNvPr id="4" name="TextBox 3">
            <a:extLst>
              <a:ext uri="{FF2B5EF4-FFF2-40B4-BE49-F238E27FC236}">
                <a16:creationId xmlns:a16="http://schemas.microsoft.com/office/drawing/2014/main" id="{438F6DE9-57EC-E64B-B2FB-2F599B001417}"/>
              </a:ext>
            </a:extLst>
          </p:cNvPr>
          <p:cNvSpPr txBox="1"/>
          <p:nvPr/>
        </p:nvSpPr>
        <p:spPr>
          <a:xfrm>
            <a:off x="2496232" y="819397"/>
            <a:ext cx="6901185" cy="369332"/>
          </a:xfrm>
          <a:prstGeom prst="rect">
            <a:avLst/>
          </a:prstGeom>
          <a:noFill/>
        </p:spPr>
        <p:txBody>
          <a:bodyPr wrap="none" rtlCol="0">
            <a:spAutoFit/>
          </a:bodyPr>
          <a:lstStyle/>
          <a:p>
            <a:r>
              <a:rPr lang="en-US" dirty="0">
                <a:latin typeface="Palatino" pitchFamily="2" charset="77"/>
                <a:ea typeface="Palatino" pitchFamily="2" charset="77"/>
              </a:rPr>
              <a:t>From Brice, 2012 – </a:t>
            </a:r>
            <a:r>
              <a:rPr lang="en-US" i="1" dirty="0">
                <a:latin typeface="Palatino" pitchFamily="2" charset="77"/>
                <a:ea typeface="Palatino" pitchFamily="2" charset="77"/>
              </a:rPr>
              <a:t>Military Unrest in the Age of Philip and Alexander</a:t>
            </a:r>
          </a:p>
        </p:txBody>
      </p:sp>
    </p:spTree>
    <p:extLst>
      <p:ext uri="{BB962C8B-B14F-4D97-AF65-F5344CB8AC3E}">
        <p14:creationId xmlns:p14="http://schemas.microsoft.com/office/powerpoint/2010/main" val="1103473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3" name="TextBox 2">
            <a:extLst>
              <a:ext uri="{FF2B5EF4-FFF2-40B4-BE49-F238E27FC236}">
                <a16:creationId xmlns:a16="http://schemas.microsoft.com/office/drawing/2014/main" id="{624447B9-B11E-434A-851E-A0EE3382985F}"/>
              </a:ext>
            </a:extLst>
          </p:cNvPr>
          <p:cNvSpPr txBox="1"/>
          <p:nvPr/>
        </p:nvSpPr>
        <p:spPr>
          <a:xfrm>
            <a:off x="1335024" y="597455"/>
            <a:ext cx="9521952" cy="5663089"/>
          </a:xfrm>
          <a:prstGeom prst="rect">
            <a:avLst/>
          </a:prstGeom>
          <a:noFill/>
        </p:spPr>
        <p:txBody>
          <a:bodyPr wrap="square" rtlCol="0">
            <a:spAutoFit/>
          </a:bodyPr>
          <a:lstStyle/>
          <a:p>
            <a:r>
              <a:rPr lang="en-US" sz="2000" dirty="0">
                <a:solidFill>
                  <a:srgbClr val="FFC000"/>
                </a:solidFill>
                <a:latin typeface="Palatino" pitchFamily="2" charset="77"/>
                <a:ea typeface="Palatino" pitchFamily="2" charset="77"/>
              </a:rPr>
              <a:t>The “Exiles’ Decree” (4</a:t>
            </a:r>
            <a:r>
              <a:rPr lang="en-US" sz="2000" baseline="30000" dirty="0">
                <a:solidFill>
                  <a:srgbClr val="FFC000"/>
                </a:solidFill>
                <a:latin typeface="Palatino" pitchFamily="2" charset="77"/>
                <a:ea typeface="Palatino" pitchFamily="2" charset="77"/>
              </a:rPr>
              <a:t>th</a:t>
            </a:r>
            <a:r>
              <a:rPr lang="en-US" sz="2000" dirty="0">
                <a:solidFill>
                  <a:srgbClr val="FFC000"/>
                </a:solidFill>
                <a:latin typeface="Palatino" pitchFamily="2" charset="77"/>
                <a:ea typeface="Palatino" pitchFamily="2" charset="77"/>
              </a:rPr>
              <a:t> of August, 324)</a:t>
            </a:r>
          </a:p>
          <a:p>
            <a:pPr marL="285750" indent="-285750">
              <a:buFontTx/>
              <a:buChar char="-"/>
            </a:pPr>
            <a:r>
              <a:rPr lang="en-US" dirty="0">
                <a:latin typeface="Palatino" pitchFamily="2" charset="77"/>
                <a:ea typeface="Palatino" pitchFamily="2" charset="77"/>
              </a:rPr>
              <a:t>At the Olympic games, Alexander had it announced that all Greek cities had to accept the return of political exiles (except those guilty of murder).</a:t>
            </a:r>
          </a:p>
          <a:p>
            <a:pPr marL="285750" indent="-285750">
              <a:buFontTx/>
              <a:buChar char="-"/>
            </a:pPr>
            <a:r>
              <a:rPr lang="en-US" dirty="0">
                <a:latin typeface="Palatino" pitchFamily="2" charset="77"/>
                <a:ea typeface="Palatino" pitchFamily="2" charset="77"/>
              </a:rPr>
              <a:t>A strong contradiction of both the laws and spirit of the league of Corinth, and autonomy of Greek city-states.</a:t>
            </a:r>
          </a:p>
          <a:p>
            <a:pPr marL="285750" indent="-285750">
              <a:buFontTx/>
              <a:buChar char="-"/>
            </a:pPr>
            <a:r>
              <a:rPr lang="en-US" dirty="0">
                <a:latin typeface="Palatino" pitchFamily="2" charset="77"/>
                <a:ea typeface="Palatino" pitchFamily="2" charset="77"/>
              </a:rPr>
              <a:t>There were both many exiles at Alexander’s court lobbying for their return, and many entire communities (notably Samos, entirely exiled by the Athenians decades earlier) </a:t>
            </a:r>
          </a:p>
          <a:p>
            <a:pPr marL="285750" indent="-285750">
              <a:buFontTx/>
              <a:buChar char="-"/>
            </a:pPr>
            <a:r>
              <a:rPr lang="en-US" dirty="0">
                <a:latin typeface="Palatino" pitchFamily="2" charset="77"/>
                <a:ea typeface="Palatino" pitchFamily="2" charset="77"/>
              </a:rPr>
              <a:t>An act of an autocratic benefactor; but </a:t>
            </a:r>
            <a:r>
              <a:rPr lang="en-US" dirty="0" err="1">
                <a:latin typeface="Palatino" pitchFamily="2" charset="77"/>
                <a:ea typeface="Palatino" pitchFamily="2" charset="77"/>
              </a:rPr>
              <a:t>Diodorus</a:t>
            </a:r>
            <a:r>
              <a:rPr lang="en-US" dirty="0">
                <a:latin typeface="Palatino" pitchFamily="2" charset="77"/>
                <a:ea typeface="Palatino" pitchFamily="2" charset="77"/>
              </a:rPr>
              <a:t> (18.8.2) also notes that with the Exiles’ decree, Alexander would be installing his own partisans in many cities as a check on any revolutionary tendencies.</a:t>
            </a:r>
          </a:p>
          <a:p>
            <a:pPr marL="285750" indent="-285750">
              <a:buFontTx/>
              <a:buChar char="-"/>
            </a:pPr>
            <a:r>
              <a:rPr lang="en-US" dirty="0">
                <a:latin typeface="Palatino" pitchFamily="2" charset="77"/>
                <a:ea typeface="Palatino" pitchFamily="2" charset="77"/>
              </a:rPr>
              <a:t>The decree was backed by the force of Antipater’s army; also likely aimed at breaking up Athenian and Aetolian federated power. </a:t>
            </a:r>
          </a:p>
          <a:p>
            <a:pPr marL="285750" indent="-285750">
              <a:buFontTx/>
              <a:buChar char="-"/>
            </a:pPr>
            <a:r>
              <a:rPr lang="en-US" dirty="0">
                <a:latin typeface="Palatino" pitchFamily="2" charset="77"/>
                <a:ea typeface="Palatino" pitchFamily="2" charset="77"/>
              </a:rPr>
              <a:t>The politics of the decree are complex, but the crucial point is that it shows Alexander treating the Greek cities very differently than when he had departed, no political negotiations, but royal decrees.</a:t>
            </a:r>
          </a:p>
          <a:p>
            <a:endParaRPr lang="en-US" dirty="0"/>
          </a:p>
          <a:p>
            <a:r>
              <a:rPr lang="en-US" dirty="0">
                <a:solidFill>
                  <a:srgbClr val="FFC000"/>
                </a:solidFill>
                <a:latin typeface="Palatino" pitchFamily="2" charset="77"/>
                <a:ea typeface="Palatino" pitchFamily="2" charset="77"/>
              </a:rPr>
              <a:t>The Death of Hephaestion </a:t>
            </a:r>
            <a:r>
              <a:rPr lang="en-US" dirty="0">
                <a:latin typeface="Palatino" pitchFamily="2" charset="77"/>
                <a:ea typeface="Palatino" pitchFamily="2" charset="77"/>
              </a:rPr>
              <a:t>(October 324)</a:t>
            </a:r>
          </a:p>
          <a:p>
            <a:r>
              <a:rPr lang="en-US" dirty="0">
                <a:latin typeface="Palatino" pitchFamily="2" charset="77"/>
                <a:ea typeface="Palatino" pitchFamily="2" charset="77"/>
              </a:rPr>
              <a:t>- While holding festivities at Ecbatana, Hephaestion became sick and died. </a:t>
            </a:r>
          </a:p>
          <a:p>
            <a:pPr marL="285750" indent="-285750">
              <a:buFontTx/>
              <a:buChar char="-"/>
            </a:pPr>
            <a:r>
              <a:rPr lang="en-US" dirty="0">
                <a:latin typeface="Palatino" pitchFamily="2" charset="77"/>
                <a:ea typeface="Palatino" pitchFamily="2" charset="77"/>
              </a:rPr>
              <a:t>Arrian (7.14) relates that there are many different accounts of how A. grieved for Hephaestion, but all agree that it was intense.</a:t>
            </a:r>
          </a:p>
        </p:txBody>
      </p:sp>
    </p:spTree>
    <p:extLst>
      <p:ext uri="{BB962C8B-B14F-4D97-AF65-F5344CB8AC3E}">
        <p14:creationId xmlns:p14="http://schemas.microsoft.com/office/powerpoint/2010/main" val="38632714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3" name="TextBox 2">
            <a:extLst>
              <a:ext uri="{FF2B5EF4-FFF2-40B4-BE49-F238E27FC236}">
                <a16:creationId xmlns:a16="http://schemas.microsoft.com/office/drawing/2014/main" id="{624447B9-B11E-434A-851E-A0EE3382985F}"/>
              </a:ext>
            </a:extLst>
          </p:cNvPr>
          <p:cNvSpPr txBox="1"/>
          <p:nvPr/>
        </p:nvSpPr>
        <p:spPr>
          <a:xfrm>
            <a:off x="1335024" y="597455"/>
            <a:ext cx="9521952" cy="3754874"/>
          </a:xfrm>
          <a:prstGeom prst="rect">
            <a:avLst/>
          </a:prstGeom>
          <a:noFill/>
        </p:spPr>
        <p:txBody>
          <a:bodyPr wrap="square" rtlCol="0">
            <a:spAutoFit/>
          </a:bodyPr>
          <a:lstStyle/>
          <a:p>
            <a:r>
              <a:rPr lang="en-US" sz="2000" dirty="0">
                <a:solidFill>
                  <a:srgbClr val="FFC000"/>
                </a:solidFill>
                <a:latin typeface="Palatino" pitchFamily="2" charset="77"/>
                <a:ea typeface="Palatino" pitchFamily="2" charset="77"/>
              </a:rPr>
              <a:t>What was Next?</a:t>
            </a:r>
          </a:p>
          <a:p>
            <a:endParaRPr lang="en-US" sz="2000" dirty="0">
              <a:solidFill>
                <a:srgbClr val="FFC000"/>
              </a:solidFill>
              <a:latin typeface="Palatino" pitchFamily="2" charset="77"/>
              <a:ea typeface="Palatino" pitchFamily="2" charset="77"/>
            </a:endParaRPr>
          </a:p>
          <a:p>
            <a:r>
              <a:rPr lang="en-US" u="sng" dirty="0">
                <a:latin typeface="Palatino" pitchFamily="2" charset="77"/>
                <a:ea typeface="Palatino" pitchFamily="2" charset="77"/>
              </a:rPr>
              <a:t>Arrian 7.1</a:t>
            </a:r>
            <a:r>
              <a:rPr lang="en-US" dirty="0">
                <a:latin typeface="Palatino" pitchFamily="2" charset="77"/>
                <a:ea typeface="Palatino" pitchFamily="2" charset="77"/>
              </a:rPr>
              <a:t>: “After reaching Pasargadae and Persepolis Alexander was seized with a longing to sail down the Euphrates and Tigris to the Persian Sea, and to see the outlets of the rivers into the sea, like that of the Indus, and the sea in that region. Some have also recorded that Alexander was planning to sail round most of Arabia, Ethiopia, Libya and the Nomads beyond Mount Atlas, </a:t>
            </a:r>
            <a:r>
              <a:rPr lang="en-US" dirty="0" err="1">
                <a:latin typeface="Palatino" pitchFamily="2" charset="77"/>
                <a:ea typeface="Palatino" pitchFamily="2" charset="77"/>
              </a:rPr>
              <a:t>Gadeira</a:t>
            </a:r>
            <a:r>
              <a:rPr lang="en-US" dirty="0">
                <a:latin typeface="Palatino" pitchFamily="2" charset="77"/>
                <a:ea typeface="Palatino" pitchFamily="2" charset="77"/>
              </a:rPr>
              <a:t> [Cadiz] and into our sea and, after subduing Libya and Carthage, finally to earn the title of king of all Asia; as for the Persian and Median kings, in his view they had not ruled even a fraction of Asia, and so had no right to call themselves Great Kings. Thereafter, in some accounts, he planned to sail into the Euxine [Black] Sea to Scythia [Russia] and Lake </a:t>
            </a:r>
            <a:r>
              <a:rPr lang="en-US" dirty="0" err="1">
                <a:latin typeface="Palatino" pitchFamily="2" charset="77"/>
                <a:ea typeface="Palatino" pitchFamily="2" charset="77"/>
              </a:rPr>
              <a:t>Maeotis</a:t>
            </a:r>
            <a:r>
              <a:rPr lang="en-US" dirty="0">
                <a:latin typeface="Palatino" pitchFamily="2" charset="77"/>
                <a:ea typeface="Palatino" pitchFamily="2" charset="77"/>
              </a:rPr>
              <a:t> [Sea of Azov], in others to make for Sicily and the </a:t>
            </a:r>
            <a:r>
              <a:rPr lang="en-US" dirty="0" err="1">
                <a:latin typeface="Palatino" pitchFamily="2" charset="77"/>
                <a:ea typeface="Palatino" pitchFamily="2" charset="77"/>
              </a:rPr>
              <a:t>Iapygian</a:t>
            </a:r>
            <a:r>
              <a:rPr lang="en-US" dirty="0">
                <a:latin typeface="Palatino" pitchFamily="2" charset="77"/>
                <a:ea typeface="Palatino" pitchFamily="2" charset="77"/>
              </a:rPr>
              <a:t> promontory [Capo S. Maria di </a:t>
            </a:r>
            <a:r>
              <a:rPr lang="en-US" dirty="0" err="1">
                <a:latin typeface="Palatino" pitchFamily="2" charset="77"/>
                <a:ea typeface="Palatino" pitchFamily="2" charset="77"/>
              </a:rPr>
              <a:t>Leuca</a:t>
            </a:r>
            <a:r>
              <a:rPr lang="en-US" dirty="0">
                <a:latin typeface="Palatino" pitchFamily="2" charset="77"/>
                <a:ea typeface="Palatino" pitchFamily="2" charset="77"/>
              </a:rPr>
              <a:t>], as he was already rather disturbed that Rome’s fame was advancing to a great height.”</a:t>
            </a:r>
          </a:p>
        </p:txBody>
      </p:sp>
    </p:spTree>
    <p:extLst>
      <p:ext uri="{BB962C8B-B14F-4D97-AF65-F5344CB8AC3E}">
        <p14:creationId xmlns:p14="http://schemas.microsoft.com/office/powerpoint/2010/main" val="10125433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157567" y="188976"/>
            <a:ext cx="6353727"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The Death of Alexander: June 10/11, 323 BCE</a:t>
            </a:r>
          </a:p>
        </p:txBody>
      </p:sp>
      <p:sp>
        <p:nvSpPr>
          <p:cNvPr id="4" name="TextBox 3">
            <a:extLst>
              <a:ext uri="{FF2B5EF4-FFF2-40B4-BE49-F238E27FC236}">
                <a16:creationId xmlns:a16="http://schemas.microsoft.com/office/drawing/2014/main" id="{944DFE3D-EFB9-1F47-AC80-3C693738EA7D}"/>
              </a:ext>
            </a:extLst>
          </p:cNvPr>
          <p:cNvSpPr txBox="1"/>
          <p:nvPr/>
        </p:nvSpPr>
        <p:spPr>
          <a:xfrm>
            <a:off x="1182625" y="987552"/>
            <a:ext cx="10058400" cy="5632311"/>
          </a:xfrm>
          <a:prstGeom prst="rect">
            <a:avLst/>
          </a:prstGeom>
          <a:noFill/>
        </p:spPr>
        <p:txBody>
          <a:bodyPr wrap="square" rtlCol="0">
            <a:spAutoFit/>
          </a:bodyPr>
          <a:lstStyle/>
          <a:p>
            <a:r>
              <a:rPr lang="en-US" dirty="0">
                <a:latin typeface="Palatino" pitchFamily="2" charset="77"/>
                <a:ea typeface="Palatino" pitchFamily="2" charset="77"/>
              </a:rPr>
              <a:t>*One of the greatest problems in Alexander’s history is his death Babylon (precisely dated via </a:t>
            </a:r>
            <a:r>
              <a:rPr lang="en-US" i="1" dirty="0">
                <a:latin typeface="Palatino" pitchFamily="2" charset="77"/>
                <a:ea typeface="Palatino" pitchFamily="2" charset="77"/>
              </a:rPr>
              <a:t>Babylonian Astronomical Diary</a:t>
            </a:r>
            <a:r>
              <a:rPr lang="en-US" dirty="0">
                <a:latin typeface="Palatino" pitchFamily="2" charset="77"/>
                <a:ea typeface="Palatino" pitchFamily="2" charset="77"/>
              </a:rPr>
              <a:t>):</a:t>
            </a:r>
          </a:p>
          <a:p>
            <a:endParaRPr lang="en-US" dirty="0">
              <a:latin typeface="Palatino" pitchFamily="2" charset="77"/>
              <a:ea typeface="Palatino" pitchFamily="2" charset="77"/>
            </a:endParaRPr>
          </a:p>
          <a:p>
            <a:r>
              <a:rPr lang="en-US" dirty="0">
                <a:latin typeface="Palatino" pitchFamily="2" charset="77"/>
                <a:ea typeface="Palatino" pitchFamily="2" charset="77"/>
              </a:rPr>
              <a:t>Certainties:</a:t>
            </a:r>
          </a:p>
          <a:p>
            <a:pPr marL="285750" indent="-285750">
              <a:buFontTx/>
              <a:buChar char="-"/>
            </a:pPr>
            <a:r>
              <a:rPr lang="en-US" dirty="0">
                <a:latin typeface="Palatino" pitchFamily="2" charset="77"/>
                <a:ea typeface="Palatino" pitchFamily="2" charset="77"/>
              </a:rPr>
              <a:t>Alexander died in Babylon after a period of ~10 days of increasing illness, following a drinking party hosted by Medius.</a:t>
            </a:r>
          </a:p>
          <a:p>
            <a:pPr marL="285750" indent="-285750">
              <a:buFontTx/>
              <a:buChar char="-"/>
            </a:pPr>
            <a:r>
              <a:rPr lang="en-US" dirty="0">
                <a:latin typeface="Palatino" pitchFamily="2" charset="77"/>
                <a:ea typeface="Palatino" pitchFamily="2" charset="77"/>
              </a:rPr>
              <a:t>Sources unanimous in reporting that a variety of omens preceded Alexander’s death, but not unanimous in </a:t>
            </a:r>
            <a:r>
              <a:rPr lang="en-US" i="1" dirty="0">
                <a:latin typeface="Palatino" pitchFamily="2" charset="77"/>
                <a:ea typeface="Palatino" pitchFamily="2" charset="77"/>
              </a:rPr>
              <a:t>which</a:t>
            </a:r>
            <a:r>
              <a:rPr lang="en-US" dirty="0">
                <a:latin typeface="Palatino" pitchFamily="2" charset="77"/>
                <a:ea typeface="Palatino" pitchFamily="2" charset="77"/>
              </a:rPr>
              <a:t> omens (Arrian, Plutarch, </a:t>
            </a:r>
            <a:r>
              <a:rPr lang="en-US" dirty="0" err="1">
                <a:latin typeface="Palatino" pitchFamily="2" charset="77"/>
                <a:ea typeface="Palatino" pitchFamily="2" charset="77"/>
              </a:rPr>
              <a:t>Diodorus</a:t>
            </a:r>
            <a:r>
              <a:rPr lang="en-US" dirty="0">
                <a:latin typeface="Palatino" pitchFamily="2" charset="77"/>
                <a:ea typeface="Palatino" pitchFamily="2" charset="77"/>
              </a:rPr>
              <a:t>, and Justin all report that </a:t>
            </a:r>
            <a:r>
              <a:rPr lang="en-US" dirty="0" err="1">
                <a:latin typeface="Palatino" pitchFamily="2" charset="77"/>
                <a:ea typeface="Palatino" pitchFamily="2" charset="77"/>
              </a:rPr>
              <a:t>Chaldaean</a:t>
            </a:r>
            <a:r>
              <a:rPr lang="en-US" dirty="0">
                <a:latin typeface="Palatino" pitchFamily="2" charset="77"/>
                <a:ea typeface="Palatino" pitchFamily="2" charset="77"/>
              </a:rPr>
              <a:t> seers warned Alexander not to enter Babylon based on an oracle in Spring 323).</a:t>
            </a:r>
          </a:p>
          <a:p>
            <a:pPr marL="285750" indent="-285750">
              <a:buFontTx/>
              <a:buChar char="-"/>
            </a:pPr>
            <a:r>
              <a:rPr lang="en-US" i="1" dirty="0">
                <a:latin typeface="Palatino" pitchFamily="2" charset="77"/>
                <a:ea typeface="Palatino" pitchFamily="2" charset="77"/>
              </a:rPr>
              <a:t>Rumors</a:t>
            </a:r>
            <a:r>
              <a:rPr lang="en-US" dirty="0">
                <a:latin typeface="Palatino" pitchFamily="2" charset="77"/>
                <a:ea typeface="Palatino" pitchFamily="2" charset="77"/>
              </a:rPr>
              <a:t> of poisoning certainly circulated after Alexander’s death; but most of our main sources dismiss them (The most prevalent story, at Arrian 7.27.1-2, Plutarch 77, was that Antipater and his sons </a:t>
            </a:r>
            <a:r>
              <a:rPr lang="en-US" dirty="0" err="1">
                <a:latin typeface="Palatino" pitchFamily="2" charset="77"/>
                <a:ea typeface="Palatino" pitchFamily="2" charset="77"/>
              </a:rPr>
              <a:t>Cassander</a:t>
            </a:r>
            <a:r>
              <a:rPr lang="en-US" dirty="0">
                <a:latin typeface="Palatino" pitchFamily="2" charset="77"/>
                <a:ea typeface="Palatino" pitchFamily="2" charset="77"/>
              </a:rPr>
              <a:t>/</a:t>
            </a:r>
            <a:r>
              <a:rPr lang="en-US" dirty="0" err="1">
                <a:latin typeface="Palatino" pitchFamily="2" charset="77"/>
                <a:ea typeface="Palatino" pitchFamily="2" charset="77"/>
              </a:rPr>
              <a:t>Iolaus</a:t>
            </a:r>
            <a:r>
              <a:rPr lang="en-US" dirty="0">
                <a:latin typeface="Palatino" pitchFamily="2" charset="77"/>
                <a:ea typeface="Palatino" pitchFamily="2" charset="77"/>
              </a:rPr>
              <a:t> were prime suspects, which was certainly going around by 317).</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*Both Arrian and Plutarch cite (for the first time) as a source the Royal Diaries (</a:t>
            </a:r>
            <a:r>
              <a:rPr lang="en-US" i="1" dirty="0">
                <a:latin typeface="Palatino" pitchFamily="2" charset="77"/>
                <a:ea typeface="Palatino" pitchFamily="2" charset="77"/>
              </a:rPr>
              <a:t>Ephemerides</a:t>
            </a:r>
            <a:r>
              <a:rPr lang="en-US" dirty="0">
                <a:latin typeface="Palatino" pitchFamily="2" charset="77"/>
                <a:ea typeface="Palatino" pitchFamily="2" charset="77"/>
              </a:rPr>
              <a:t>) as an account for Alexander’s illness and final days. </a:t>
            </a:r>
          </a:p>
          <a:p>
            <a:pPr marL="285750" indent="-285750">
              <a:buFontTx/>
              <a:buChar char="-"/>
            </a:pPr>
            <a:r>
              <a:rPr lang="en-US" dirty="0">
                <a:latin typeface="Palatino" pitchFamily="2" charset="77"/>
                <a:ea typeface="Palatino" pitchFamily="2" charset="77"/>
              </a:rPr>
              <a:t>The diaries seem trustworthy, unless they were specifically written to refute rumors of poisoning.</a:t>
            </a:r>
          </a:p>
          <a:p>
            <a:pPr marL="285750" indent="-285750">
              <a:buFontTx/>
              <a:buChar char="-"/>
            </a:pPr>
            <a:r>
              <a:rPr lang="en-US" dirty="0">
                <a:latin typeface="Palatino" pitchFamily="2" charset="77"/>
                <a:ea typeface="Palatino" pitchFamily="2" charset="77"/>
              </a:rPr>
              <a:t>The cause of Alexander’s death is also hopelessly entwined with the later struggles between factions after his death (Antipater and </a:t>
            </a:r>
            <a:r>
              <a:rPr lang="en-US" dirty="0" err="1">
                <a:latin typeface="Palatino" pitchFamily="2" charset="77"/>
                <a:ea typeface="Palatino" pitchFamily="2" charset="77"/>
              </a:rPr>
              <a:t>Cassander</a:t>
            </a:r>
            <a:r>
              <a:rPr lang="en-US" dirty="0">
                <a:latin typeface="Palatino" pitchFamily="2" charset="77"/>
                <a:ea typeface="Palatino" pitchFamily="2" charset="77"/>
              </a:rPr>
              <a:t> accused later by </a:t>
            </a:r>
            <a:r>
              <a:rPr lang="en-US" dirty="0" err="1">
                <a:latin typeface="Palatino" pitchFamily="2" charset="77"/>
                <a:ea typeface="Palatino" pitchFamily="2" charset="77"/>
              </a:rPr>
              <a:t>Perdiccas</a:t>
            </a:r>
            <a:r>
              <a:rPr lang="en-US" dirty="0">
                <a:latin typeface="Palatino" pitchFamily="2" charset="77"/>
                <a:ea typeface="Palatino" pitchFamily="2" charset="77"/>
              </a:rPr>
              <a:t>, Olympias)</a:t>
            </a:r>
          </a:p>
          <a:p>
            <a:pPr marL="285750" indent="-285750">
              <a:buFontTx/>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42141119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157567" y="188976"/>
            <a:ext cx="6353727"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The Death of Alexander: June 10/11, 323 BCE</a:t>
            </a:r>
          </a:p>
        </p:txBody>
      </p:sp>
      <p:sp>
        <p:nvSpPr>
          <p:cNvPr id="4" name="TextBox 3">
            <a:extLst>
              <a:ext uri="{FF2B5EF4-FFF2-40B4-BE49-F238E27FC236}">
                <a16:creationId xmlns:a16="http://schemas.microsoft.com/office/drawing/2014/main" id="{944DFE3D-EFB9-1F47-AC80-3C693738EA7D}"/>
              </a:ext>
            </a:extLst>
          </p:cNvPr>
          <p:cNvSpPr txBox="1"/>
          <p:nvPr/>
        </p:nvSpPr>
        <p:spPr>
          <a:xfrm>
            <a:off x="1182625" y="987552"/>
            <a:ext cx="10058400" cy="5355312"/>
          </a:xfrm>
          <a:prstGeom prst="rect">
            <a:avLst/>
          </a:prstGeom>
          <a:noFill/>
        </p:spPr>
        <p:txBody>
          <a:bodyPr wrap="square" rtlCol="0">
            <a:spAutoFit/>
          </a:bodyPr>
          <a:lstStyle/>
          <a:p>
            <a:r>
              <a:rPr lang="en-US" dirty="0">
                <a:latin typeface="Palatino" pitchFamily="2" charset="77"/>
                <a:ea typeface="Palatino" pitchFamily="2" charset="77"/>
              </a:rPr>
              <a:t>*Bosworth (1971), highlighting that rumors of poisoning close after Alexander’s death should be taken seriously, and dismissing the </a:t>
            </a:r>
            <a:r>
              <a:rPr lang="en-US" i="1" dirty="0">
                <a:latin typeface="Palatino" pitchFamily="2" charset="77"/>
                <a:ea typeface="Palatino" pitchFamily="2" charset="77"/>
              </a:rPr>
              <a:t>Ephemerides</a:t>
            </a:r>
            <a:r>
              <a:rPr lang="en-US" dirty="0">
                <a:latin typeface="Palatino" pitchFamily="2" charset="77"/>
                <a:ea typeface="Palatino" pitchFamily="2" charset="77"/>
              </a:rPr>
              <a:t> (since they aren’t used as a source elsewhere), argues that the poisoning theory is likely:</a:t>
            </a:r>
          </a:p>
          <a:p>
            <a:endParaRPr lang="en-US" dirty="0">
              <a:latin typeface="Palatino" pitchFamily="2" charset="77"/>
              <a:ea typeface="Palatino" pitchFamily="2" charset="77"/>
            </a:endParaRPr>
          </a:p>
          <a:p>
            <a:pPr marL="285750" indent="-285750">
              <a:buFontTx/>
              <a:buChar char="-"/>
            </a:pPr>
            <a:r>
              <a:rPr lang="en-US" i="1" dirty="0">
                <a:latin typeface="Palatino" pitchFamily="2" charset="77"/>
                <a:ea typeface="Palatino" pitchFamily="2" charset="77"/>
              </a:rPr>
              <a:t>Ephemerides</a:t>
            </a:r>
            <a:r>
              <a:rPr lang="en-US" dirty="0">
                <a:latin typeface="Palatino" pitchFamily="2" charset="77"/>
                <a:ea typeface="Palatino" pitchFamily="2" charset="77"/>
              </a:rPr>
              <a:t> cited differently by Arrian and Plutarch</a:t>
            </a:r>
          </a:p>
          <a:p>
            <a:pPr marL="285750" indent="-285750">
              <a:buFontTx/>
              <a:buChar char="-"/>
            </a:pPr>
            <a:r>
              <a:rPr lang="en-US" i="1" dirty="0">
                <a:latin typeface="Palatino" pitchFamily="2" charset="77"/>
                <a:ea typeface="Palatino" pitchFamily="2" charset="77"/>
              </a:rPr>
              <a:t>Ephemerides</a:t>
            </a:r>
            <a:r>
              <a:rPr lang="en-US" dirty="0">
                <a:latin typeface="Palatino" pitchFamily="2" charset="77"/>
                <a:ea typeface="Palatino" pitchFamily="2" charset="77"/>
              </a:rPr>
              <a:t> mention a temple of Serapis in Babylon, but this is a feature of Ptolemaic Egypt.</a:t>
            </a:r>
          </a:p>
          <a:p>
            <a:pPr marL="285750" indent="-285750">
              <a:buFontTx/>
              <a:buChar char="-"/>
            </a:pPr>
            <a:r>
              <a:rPr lang="en-US" dirty="0">
                <a:latin typeface="Palatino" pitchFamily="2" charset="77"/>
                <a:ea typeface="Palatino" pitchFamily="2" charset="77"/>
              </a:rPr>
              <a:t>Thus the </a:t>
            </a:r>
            <a:r>
              <a:rPr lang="en-US" i="1" dirty="0">
                <a:latin typeface="Palatino" pitchFamily="2" charset="77"/>
                <a:ea typeface="Palatino" pitchFamily="2" charset="77"/>
              </a:rPr>
              <a:t>Ephemerides</a:t>
            </a:r>
            <a:r>
              <a:rPr lang="en-US" dirty="0">
                <a:latin typeface="Palatino" pitchFamily="2" charset="77"/>
                <a:ea typeface="Palatino" pitchFamily="2" charset="77"/>
              </a:rPr>
              <a:t> might be early propaganda, and successively altered in the source tradition: Likely composed by Eumenes of Cardia, before the breakdown between Antipater and </a:t>
            </a:r>
            <a:r>
              <a:rPr lang="en-US" dirty="0" err="1">
                <a:latin typeface="Palatino" pitchFamily="2" charset="77"/>
                <a:ea typeface="Palatino" pitchFamily="2" charset="77"/>
              </a:rPr>
              <a:t>Perdiccas</a:t>
            </a:r>
            <a:r>
              <a:rPr lang="en-US" dirty="0">
                <a:latin typeface="Palatino" pitchFamily="2" charset="77"/>
                <a:ea typeface="Palatino" pitchFamily="2" charset="77"/>
              </a:rPr>
              <a:t> in 322/321.</a:t>
            </a:r>
          </a:p>
          <a:p>
            <a:pPr marL="285750" indent="-285750">
              <a:buFontTx/>
              <a:buChar char="-"/>
            </a:pPr>
            <a:r>
              <a:rPr lang="en-US" dirty="0">
                <a:latin typeface="Palatino" pitchFamily="2" charset="77"/>
                <a:ea typeface="Palatino" pitchFamily="2" charset="77"/>
              </a:rPr>
              <a:t>There must have been hostility between Alexander and Antipater: Olympias had been actively hostile since 330, and </a:t>
            </a:r>
            <a:r>
              <a:rPr lang="en-US" dirty="0" err="1">
                <a:latin typeface="Palatino" pitchFamily="2" charset="77"/>
                <a:ea typeface="Palatino" pitchFamily="2" charset="77"/>
              </a:rPr>
              <a:t>Craterus</a:t>
            </a:r>
            <a:r>
              <a:rPr lang="en-US" dirty="0">
                <a:latin typeface="Palatino" pitchFamily="2" charset="77"/>
                <a:ea typeface="Palatino" pitchFamily="2" charset="77"/>
              </a:rPr>
              <a:t> was being sent back to Macedonia to replace him. Hence the embassy from his son </a:t>
            </a:r>
            <a:r>
              <a:rPr lang="en-US" dirty="0" err="1">
                <a:latin typeface="Palatino" pitchFamily="2" charset="77"/>
                <a:ea typeface="Palatino" pitchFamily="2" charset="77"/>
              </a:rPr>
              <a:t>Cassander</a:t>
            </a:r>
            <a:r>
              <a:rPr lang="en-US" dirty="0">
                <a:latin typeface="Palatino" pitchFamily="2" charset="77"/>
                <a:ea typeface="Palatino" pitchFamily="2" charset="77"/>
              </a:rPr>
              <a:t> in 323.</a:t>
            </a: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Many scientists have attempted to examine the evidence for cause of death, with many incompatible theories put forward: none have found strong evidence of poisoning, but none have found a single convincing natural cause either. </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Is this question impossible to penetrate? If not, what insights might come from the attempt? </a:t>
            </a:r>
          </a:p>
          <a:p>
            <a:pPr marL="285750" indent="-285750">
              <a:buFontTx/>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36738320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4355387" y="238137"/>
            <a:ext cx="3712876"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Last Plans and Succession</a:t>
            </a:r>
          </a:p>
        </p:txBody>
      </p:sp>
      <p:sp>
        <p:nvSpPr>
          <p:cNvPr id="4" name="TextBox 3">
            <a:extLst>
              <a:ext uri="{FF2B5EF4-FFF2-40B4-BE49-F238E27FC236}">
                <a16:creationId xmlns:a16="http://schemas.microsoft.com/office/drawing/2014/main" id="{944DFE3D-EFB9-1F47-AC80-3C693738EA7D}"/>
              </a:ext>
            </a:extLst>
          </p:cNvPr>
          <p:cNvSpPr txBox="1"/>
          <p:nvPr/>
        </p:nvSpPr>
        <p:spPr>
          <a:xfrm>
            <a:off x="1182625" y="987552"/>
            <a:ext cx="10058400" cy="5632311"/>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Palatino" pitchFamily="2" charset="77"/>
                <a:ea typeface="Palatino" pitchFamily="2" charset="77"/>
              </a:rPr>
              <a:t>When Alexander died, his first wife Roxane was still pregnant with the future Alexander IV; his brother Philip </a:t>
            </a:r>
            <a:r>
              <a:rPr lang="en-US" dirty="0" err="1">
                <a:latin typeface="Palatino" pitchFamily="2" charset="77"/>
                <a:ea typeface="Palatino" pitchFamily="2" charset="77"/>
              </a:rPr>
              <a:t>Arrhidaeus</a:t>
            </a:r>
            <a:r>
              <a:rPr lang="en-US" dirty="0">
                <a:latin typeface="Palatino" pitchFamily="2" charset="77"/>
                <a:ea typeface="Palatino" pitchFamily="2" charset="77"/>
              </a:rPr>
              <a:t> (soon Philip III) was not capable of ruling himself.</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There are two main accounts of Alexander’s final words/actions before his death. Arrian (7.26.3) states explicitly that neither </a:t>
            </a:r>
            <a:r>
              <a:rPr lang="en-US" dirty="0" err="1">
                <a:latin typeface="Palatino" pitchFamily="2" charset="77"/>
                <a:ea typeface="Palatino" pitchFamily="2" charset="77"/>
              </a:rPr>
              <a:t>Aristobulus</a:t>
            </a:r>
            <a:r>
              <a:rPr lang="en-US" dirty="0">
                <a:latin typeface="Palatino" pitchFamily="2" charset="77"/>
                <a:ea typeface="Palatino" pitchFamily="2" charset="77"/>
              </a:rPr>
              <a:t> or Ptolemy mention either:</a:t>
            </a:r>
          </a:p>
          <a:p>
            <a:endParaRPr lang="en-US" dirty="0">
              <a:latin typeface="Palatino" pitchFamily="2" charset="77"/>
              <a:ea typeface="Palatino" pitchFamily="2" charset="77"/>
            </a:endParaRPr>
          </a:p>
          <a:p>
            <a:pPr marL="342900" indent="-342900">
              <a:buAutoNum type="arabicParenR"/>
            </a:pPr>
            <a:r>
              <a:rPr lang="en-US" dirty="0">
                <a:latin typeface="Palatino" pitchFamily="2" charset="77"/>
                <a:ea typeface="Palatino" pitchFamily="2" charset="77"/>
              </a:rPr>
              <a:t>When asked by companions who he would leave his kingdom to: “To the strongest”.</a:t>
            </a:r>
          </a:p>
          <a:p>
            <a:r>
              <a:rPr lang="en-US" dirty="0">
                <a:latin typeface="Palatino" pitchFamily="2" charset="77"/>
                <a:ea typeface="Palatino" pitchFamily="2" charset="77"/>
              </a:rPr>
              <a:t>-&gt; The consequences of this statement are made clear by the addition that A. foresaw “great funeral games” following his death (i.e. conflict; Arrian 7.26.3; </a:t>
            </a:r>
            <a:r>
              <a:rPr lang="en-US" dirty="0" err="1">
                <a:latin typeface="Palatino" pitchFamily="2" charset="77"/>
                <a:ea typeface="Palatino" pitchFamily="2" charset="77"/>
              </a:rPr>
              <a:t>Diodorus</a:t>
            </a:r>
            <a:r>
              <a:rPr lang="en-US" dirty="0">
                <a:latin typeface="Palatino" pitchFamily="2" charset="77"/>
                <a:ea typeface="Palatino" pitchFamily="2" charset="77"/>
              </a:rPr>
              <a:t> 18.1).</a:t>
            </a:r>
          </a:p>
          <a:p>
            <a:endParaRPr lang="en-US" dirty="0">
              <a:latin typeface="Palatino" pitchFamily="2" charset="77"/>
              <a:ea typeface="Palatino" pitchFamily="2" charset="77"/>
            </a:endParaRPr>
          </a:p>
          <a:p>
            <a:pPr marL="342900" indent="-342900">
              <a:buAutoNum type="arabicParenR" startAt="2"/>
            </a:pPr>
            <a:r>
              <a:rPr lang="en-US" dirty="0">
                <a:latin typeface="Palatino" pitchFamily="2" charset="77"/>
                <a:ea typeface="Palatino" pitchFamily="2" charset="77"/>
              </a:rPr>
              <a:t>In some accounts (</a:t>
            </a:r>
            <a:r>
              <a:rPr lang="en-US" dirty="0" err="1">
                <a:latin typeface="Palatino" pitchFamily="2" charset="77"/>
                <a:ea typeface="Palatino" pitchFamily="2" charset="77"/>
              </a:rPr>
              <a:t>Diodorus</a:t>
            </a:r>
            <a:r>
              <a:rPr lang="en-US" dirty="0">
                <a:latin typeface="Palatino" pitchFamily="2" charset="77"/>
                <a:ea typeface="Palatino" pitchFamily="2" charset="77"/>
              </a:rPr>
              <a:t> 17.117.3; QC 10.5.4), A. hands his signet ring to </a:t>
            </a:r>
            <a:r>
              <a:rPr lang="en-US" dirty="0" err="1">
                <a:latin typeface="Palatino" pitchFamily="2" charset="77"/>
                <a:ea typeface="Palatino" pitchFamily="2" charset="77"/>
              </a:rPr>
              <a:t>Perdiccas</a:t>
            </a:r>
            <a:r>
              <a:rPr lang="en-US" dirty="0">
                <a:latin typeface="Palatino" pitchFamily="2" charset="77"/>
                <a:ea typeface="Palatino" pitchFamily="2" charset="77"/>
              </a:rPr>
              <a:t> (effectively the 2</a:t>
            </a:r>
            <a:r>
              <a:rPr lang="en-US" baseline="30000" dirty="0">
                <a:latin typeface="Palatino" pitchFamily="2" charset="77"/>
                <a:ea typeface="Palatino" pitchFamily="2" charset="77"/>
              </a:rPr>
              <a:t>nd</a:t>
            </a:r>
            <a:r>
              <a:rPr lang="en-US" dirty="0">
                <a:latin typeface="Palatino" pitchFamily="2" charset="77"/>
                <a:ea typeface="Palatino" pitchFamily="2" charset="77"/>
              </a:rPr>
              <a:t> in command and most influential of the generals).</a:t>
            </a:r>
          </a:p>
          <a:p>
            <a:r>
              <a:rPr lang="en-US" dirty="0">
                <a:latin typeface="Palatino" pitchFamily="2" charset="77"/>
                <a:ea typeface="Palatino" pitchFamily="2" charset="77"/>
              </a:rPr>
              <a:t>-&gt; These two acts would not be contradictory; the ring would signify management of royal affairs on an interim basis, at most a regency.</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Why would Alexander foresee, and accept, the inevitable conflict that would follow his death? What precedents made this inevitable?</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a:p>
            <a:pPr marL="342900" indent="-342900">
              <a:buAutoNum type="arabicParen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2121945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3" name="TextBox 2">
            <a:extLst>
              <a:ext uri="{FF2B5EF4-FFF2-40B4-BE49-F238E27FC236}">
                <a16:creationId xmlns:a16="http://schemas.microsoft.com/office/drawing/2014/main" id="{F91CCB35-497C-D34C-887B-03BD33559F73}"/>
              </a:ext>
            </a:extLst>
          </p:cNvPr>
          <p:cNvSpPr txBox="1"/>
          <p:nvPr/>
        </p:nvSpPr>
        <p:spPr>
          <a:xfrm>
            <a:off x="1129665" y="640080"/>
            <a:ext cx="9932670" cy="5909310"/>
          </a:xfrm>
          <a:prstGeom prst="rect">
            <a:avLst/>
          </a:prstGeom>
          <a:noFill/>
        </p:spPr>
        <p:txBody>
          <a:bodyPr wrap="square" rtlCol="0">
            <a:spAutoFit/>
          </a:bodyPr>
          <a:lstStyle/>
          <a:p>
            <a:r>
              <a:rPr lang="en-US" dirty="0">
                <a:latin typeface="Palatino" pitchFamily="2" charset="77"/>
                <a:ea typeface="Palatino" pitchFamily="2" charset="77"/>
              </a:rPr>
              <a:t>*After the troops’ refusal to march any further at the </a:t>
            </a:r>
            <a:r>
              <a:rPr lang="en-US" dirty="0" err="1">
                <a:latin typeface="Palatino" pitchFamily="2" charset="77"/>
                <a:ea typeface="Palatino" pitchFamily="2" charset="77"/>
              </a:rPr>
              <a:t>Hyphasis</a:t>
            </a:r>
            <a:r>
              <a:rPr lang="en-US" dirty="0">
                <a:latin typeface="Palatino" pitchFamily="2" charset="77"/>
                <a:ea typeface="Palatino" pitchFamily="2" charset="77"/>
              </a:rPr>
              <a:t> river (Summer 326), Alexander returned to the </a:t>
            </a:r>
            <a:r>
              <a:rPr lang="en-US" dirty="0" err="1">
                <a:latin typeface="Palatino" pitchFamily="2" charset="77"/>
                <a:ea typeface="Palatino" pitchFamily="2" charset="77"/>
              </a:rPr>
              <a:t>Hydaspes</a:t>
            </a:r>
            <a:r>
              <a:rPr lang="en-US" dirty="0">
                <a:latin typeface="Palatino" pitchFamily="2" charset="77"/>
                <a:ea typeface="Palatino" pitchFamily="2" charset="77"/>
              </a:rPr>
              <a:t> and prepared the fleet to sail south to the ocean (Autumn 326).</a:t>
            </a:r>
          </a:p>
          <a:p>
            <a:endParaRPr lang="en-US" dirty="0">
              <a:latin typeface="Palatino" pitchFamily="2" charset="77"/>
              <a:ea typeface="Palatino" pitchFamily="2" charset="77"/>
            </a:endParaRPr>
          </a:p>
          <a:p>
            <a:r>
              <a:rPr lang="en-US" dirty="0">
                <a:latin typeface="Palatino" pitchFamily="2" charset="77"/>
                <a:ea typeface="Palatino" pitchFamily="2" charset="77"/>
              </a:rPr>
              <a:t>*The passage of the army down the Indus river system actually took almost a full year; a series of excessively violent campaigns against the </a:t>
            </a:r>
            <a:r>
              <a:rPr lang="en-US" dirty="0" err="1">
                <a:latin typeface="Palatino" pitchFamily="2" charset="77"/>
                <a:ea typeface="Palatino" pitchFamily="2" charset="77"/>
              </a:rPr>
              <a:t>Malli</a:t>
            </a:r>
            <a:r>
              <a:rPr lang="en-US" dirty="0">
                <a:latin typeface="Palatino" pitchFamily="2" charset="77"/>
                <a:ea typeface="Palatino" pitchFamily="2" charset="77"/>
              </a:rPr>
              <a:t> and </a:t>
            </a:r>
            <a:r>
              <a:rPr lang="en-US" dirty="0" err="1">
                <a:latin typeface="Palatino" pitchFamily="2" charset="77"/>
                <a:ea typeface="Palatino" pitchFamily="2" charset="77"/>
              </a:rPr>
              <a:t>Oxydracae</a:t>
            </a:r>
            <a:r>
              <a:rPr lang="en-US" dirty="0">
                <a:latin typeface="Palatino" pitchFamily="2" charset="77"/>
                <a:ea typeface="Palatino" pitchFamily="2" charset="77"/>
              </a:rPr>
              <a:t>, the independent kings </a:t>
            </a:r>
            <a:r>
              <a:rPr lang="en-US" dirty="0" err="1">
                <a:latin typeface="Palatino" pitchFamily="2" charset="77"/>
                <a:ea typeface="Palatino" pitchFamily="2" charset="77"/>
              </a:rPr>
              <a:t>Sambus</a:t>
            </a:r>
            <a:r>
              <a:rPr lang="en-US" dirty="0">
                <a:latin typeface="Palatino" pitchFamily="2" charset="77"/>
                <a:ea typeface="Palatino" pitchFamily="2" charset="77"/>
              </a:rPr>
              <a:t> and </a:t>
            </a:r>
            <a:r>
              <a:rPr lang="en-US" dirty="0" err="1">
                <a:latin typeface="Palatino" pitchFamily="2" charset="77"/>
                <a:ea typeface="Palatino" pitchFamily="2" charset="77"/>
              </a:rPr>
              <a:t>Musicanus</a:t>
            </a:r>
            <a:r>
              <a:rPr lang="en-US" dirty="0">
                <a:latin typeface="Palatino" pitchFamily="2" charset="77"/>
                <a:ea typeface="Palatino" pitchFamily="2" charset="77"/>
              </a:rPr>
              <a:t>, and others. Alexander’s near death experience in the </a:t>
            </a:r>
            <a:r>
              <a:rPr lang="en-US" dirty="0" err="1">
                <a:latin typeface="Palatino" pitchFamily="2" charset="77"/>
                <a:ea typeface="Palatino" pitchFamily="2" charset="77"/>
              </a:rPr>
              <a:t>Mallian</a:t>
            </a:r>
            <a:r>
              <a:rPr lang="en-US" dirty="0">
                <a:latin typeface="Palatino" pitchFamily="2" charset="77"/>
                <a:ea typeface="Palatino" pitchFamily="2" charset="77"/>
              </a:rPr>
              <a:t> campaign.</a:t>
            </a:r>
          </a:p>
          <a:p>
            <a:endParaRPr lang="en-US" dirty="0">
              <a:latin typeface="Palatino" pitchFamily="2" charset="77"/>
              <a:ea typeface="Palatino" pitchFamily="2" charset="77"/>
            </a:endParaRPr>
          </a:p>
          <a:p>
            <a:r>
              <a:rPr lang="en-US" dirty="0">
                <a:latin typeface="Palatino" pitchFamily="2" charset="77"/>
                <a:ea typeface="Palatino" pitchFamily="2" charset="77"/>
              </a:rPr>
              <a:t>*The whole region was subdued with a zero-tolerance policy, and by July 325 the army was reformed at </a:t>
            </a:r>
            <a:r>
              <a:rPr lang="en-US" dirty="0" err="1">
                <a:latin typeface="Palatino" pitchFamily="2" charset="77"/>
                <a:ea typeface="Palatino" pitchFamily="2" charset="77"/>
              </a:rPr>
              <a:t>Patala</a:t>
            </a:r>
            <a:r>
              <a:rPr lang="en-US" dirty="0">
                <a:latin typeface="Palatino" pitchFamily="2" charset="77"/>
                <a:ea typeface="Palatino" pitchFamily="2" charset="77"/>
              </a:rPr>
              <a:t>, while </a:t>
            </a:r>
            <a:r>
              <a:rPr lang="en-US" dirty="0" err="1">
                <a:solidFill>
                  <a:srgbClr val="FFC000"/>
                </a:solidFill>
                <a:latin typeface="Palatino" pitchFamily="2" charset="77"/>
                <a:ea typeface="Palatino" pitchFamily="2" charset="77"/>
              </a:rPr>
              <a:t>Nearchus</a:t>
            </a:r>
            <a:r>
              <a:rPr lang="en-US" dirty="0">
                <a:latin typeface="Palatino" pitchFamily="2" charset="77"/>
                <a:ea typeface="Palatino" pitchFamily="2" charset="77"/>
              </a:rPr>
              <a:t> and the fleet explored the lower Indus delta.</a:t>
            </a:r>
          </a:p>
          <a:p>
            <a:endParaRPr lang="en-US" dirty="0">
              <a:latin typeface="Palatino" pitchFamily="2" charset="77"/>
              <a:ea typeface="Palatino" pitchFamily="2" charset="77"/>
            </a:endParaRPr>
          </a:p>
          <a:p>
            <a:r>
              <a:rPr lang="en-US" dirty="0">
                <a:latin typeface="Palatino" pitchFamily="2" charset="77"/>
                <a:ea typeface="Palatino" pitchFamily="2" charset="77"/>
              </a:rPr>
              <a:t>*In </a:t>
            </a:r>
            <a:r>
              <a:rPr lang="en-US" dirty="0">
                <a:solidFill>
                  <a:srgbClr val="FFC000"/>
                </a:solidFill>
                <a:latin typeface="Palatino" pitchFamily="2" charset="77"/>
                <a:ea typeface="Palatino" pitchFamily="2" charset="77"/>
              </a:rPr>
              <a:t>September 325</a:t>
            </a:r>
            <a:r>
              <a:rPr lang="en-US" dirty="0">
                <a:latin typeface="Palatino" pitchFamily="2" charset="77"/>
                <a:ea typeface="Palatino" pitchFamily="2" charset="77"/>
              </a:rPr>
              <a:t>, Alexander set out with the army by land, on a dangerous route through the </a:t>
            </a:r>
            <a:r>
              <a:rPr lang="en-US" dirty="0" err="1">
                <a:latin typeface="Palatino" pitchFamily="2" charset="77"/>
                <a:ea typeface="Palatino" pitchFamily="2" charset="77"/>
              </a:rPr>
              <a:t>Gedrosian</a:t>
            </a:r>
            <a:r>
              <a:rPr lang="en-US" dirty="0">
                <a:latin typeface="Palatino" pitchFamily="2" charset="77"/>
                <a:ea typeface="Palatino" pitchFamily="2" charset="77"/>
              </a:rPr>
              <a:t> desert. </a:t>
            </a:r>
          </a:p>
          <a:p>
            <a:endParaRPr lang="en-US" dirty="0">
              <a:latin typeface="Palatino" pitchFamily="2" charset="77"/>
              <a:ea typeface="Palatino" pitchFamily="2" charset="77"/>
            </a:endParaRPr>
          </a:p>
          <a:p>
            <a:r>
              <a:rPr lang="en-US" dirty="0">
                <a:latin typeface="Palatino" pitchFamily="2" charset="77"/>
                <a:ea typeface="Palatino" pitchFamily="2" charset="77"/>
              </a:rPr>
              <a:t>*October 325, </a:t>
            </a:r>
            <a:r>
              <a:rPr lang="en-US" dirty="0" err="1">
                <a:latin typeface="Palatino" pitchFamily="2" charset="77"/>
                <a:ea typeface="Palatino" pitchFamily="2" charset="77"/>
              </a:rPr>
              <a:t>Nearchus</a:t>
            </a:r>
            <a:r>
              <a:rPr lang="en-US" dirty="0">
                <a:latin typeface="Palatino" pitchFamily="2" charset="77"/>
                <a:ea typeface="Palatino" pitchFamily="2" charset="77"/>
              </a:rPr>
              <a:t> sets sail with the fleet, following the coast up to the Persian gulf, meeting A. in Carmania before proceeding to Susa.</a:t>
            </a:r>
          </a:p>
          <a:p>
            <a:endParaRPr lang="en-US" dirty="0">
              <a:latin typeface="Palatino" pitchFamily="2" charset="77"/>
              <a:ea typeface="Palatino" pitchFamily="2" charset="77"/>
            </a:endParaRPr>
          </a:p>
          <a:p>
            <a:r>
              <a:rPr lang="en-US" dirty="0">
                <a:latin typeface="Palatino" pitchFamily="2" charset="77"/>
                <a:ea typeface="Palatino" pitchFamily="2" charset="77"/>
              </a:rPr>
              <a:t>*A column was dispatched earlier under </a:t>
            </a:r>
            <a:r>
              <a:rPr lang="en-US" dirty="0" err="1">
                <a:solidFill>
                  <a:srgbClr val="FFC000"/>
                </a:solidFill>
                <a:latin typeface="Palatino" pitchFamily="2" charset="77"/>
                <a:ea typeface="Palatino" pitchFamily="2" charset="77"/>
              </a:rPr>
              <a:t>Craterus</a:t>
            </a:r>
            <a:r>
              <a:rPr lang="en-US" dirty="0">
                <a:latin typeface="Palatino" pitchFamily="2" charset="77"/>
                <a:ea typeface="Palatino" pitchFamily="2" charset="77"/>
              </a:rPr>
              <a:t> (3 phalanx battalions, A.’s newly acquired elephants, and veterans deemed unfit for service), taking an easier road to Carmania.</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16631611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4351210" y="164592"/>
            <a:ext cx="3696846"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The Funeral Games Begin</a:t>
            </a:r>
          </a:p>
        </p:txBody>
      </p:sp>
      <p:sp>
        <p:nvSpPr>
          <p:cNvPr id="4" name="TextBox 3">
            <a:extLst>
              <a:ext uri="{FF2B5EF4-FFF2-40B4-BE49-F238E27FC236}">
                <a16:creationId xmlns:a16="http://schemas.microsoft.com/office/drawing/2014/main" id="{944DFE3D-EFB9-1F47-AC80-3C693738EA7D}"/>
              </a:ext>
            </a:extLst>
          </p:cNvPr>
          <p:cNvSpPr txBox="1"/>
          <p:nvPr/>
        </p:nvSpPr>
        <p:spPr>
          <a:xfrm>
            <a:off x="1170433" y="626257"/>
            <a:ext cx="10058400" cy="5909310"/>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Palatino" pitchFamily="2" charset="77"/>
                <a:ea typeface="Palatino" pitchFamily="2" charset="77"/>
              </a:rPr>
              <a:t>Two factions emerged soon after Alexander’s death: </a:t>
            </a:r>
          </a:p>
          <a:p>
            <a:pPr marL="285750" indent="-285750">
              <a:buFontTx/>
              <a:buChar char="-"/>
            </a:pPr>
            <a:r>
              <a:rPr lang="en-US" dirty="0" err="1">
                <a:solidFill>
                  <a:srgbClr val="FFC000"/>
                </a:solidFill>
                <a:latin typeface="Palatino" pitchFamily="2" charset="77"/>
                <a:ea typeface="Palatino" pitchFamily="2" charset="77"/>
              </a:rPr>
              <a:t>Perdiccas</a:t>
            </a:r>
            <a:r>
              <a:rPr lang="en-US" dirty="0">
                <a:latin typeface="Palatino" pitchFamily="2" charset="77"/>
                <a:ea typeface="Palatino" pitchFamily="2" charset="77"/>
              </a:rPr>
              <a:t>, acting as regent over the unborn child, along with the Macedonian elite and cavalry</a:t>
            </a:r>
          </a:p>
          <a:p>
            <a:pPr marL="285750" indent="-285750">
              <a:buFontTx/>
              <a:buChar char="-"/>
            </a:pPr>
            <a:r>
              <a:rPr lang="en-US" dirty="0">
                <a:solidFill>
                  <a:srgbClr val="FFC000"/>
                </a:solidFill>
                <a:latin typeface="Palatino" pitchFamily="2" charset="77"/>
                <a:ea typeface="Palatino" pitchFamily="2" charset="77"/>
              </a:rPr>
              <a:t>Meleager</a:t>
            </a:r>
            <a:r>
              <a:rPr lang="en-US" dirty="0">
                <a:latin typeface="Palatino" pitchFamily="2" charset="77"/>
                <a:ea typeface="Palatino" pitchFamily="2" charset="77"/>
              </a:rPr>
              <a:t>, on behalf of the infantry and supporting Philip </a:t>
            </a:r>
            <a:r>
              <a:rPr lang="en-US" dirty="0" err="1">
                <a:latin typeface="Palatino" pitchFamily="2" charset="77"/>
                <a:ea typeface="Palatino" pitchFamily="2" charset="77"/>
              </a:rPr>
              <a:t>Arrhidaeus</a:t>
            </a:r>
            <a:endParaRPr lang="en-US" dirty="0">
              <a:latin typeface="Palatino" pitchFamily="2" charset="77"/>
              <a:ea typeface="Palatino" pitchFamily="2" charset="77"/>
            </a:endParaRP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Meleager seems to have drawn on conservative elements and resistance to Alexander’s ‘</a:t>
            </a:r>
            <a:r>
              <a:rPr lang="en-US" dirty="0" err="1">
                <a:latin typeface="Palatino" pitchFamily="2" charset="77"/>
                <a:ea typeface="Palatino" pitchFamily="2" charset="77"/>
              </a:rPr>
              <a:t>Persianizing</a:t>
            </a:r>
            <a:r>
              <a:rPr lang="en-US" dirty="0">
                <a:latin typeface="Palatino" pitchFamily="2" charset="77"/>
                <a:ea typeface="Palatino" pitchFamily="2" charset="77"/>
              </a:rPr>
              <a:t>’ policies. An element of class conflict in the army?</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But Meleager’s faction quickly broke down, and a reconciliation was effected with </a:t>
            </a:r>
            <a:r>
              <a:rPr lang="en-US" dirty="0" err="1">
                <a:latin typeface="Palatino" pitchFamily="2" charset="77"/>
                <a:ea typeface="Palatino" pitchFamily="2" charset="77"/>
              </a:rPr>
              <a:t>Perdiccas</a:t>
            </a:r>
            <a:r>
              <a:rPr lang="en-US" dirty="0">
                <a:latin typeface="Palatino" pitchFamily="2" charset="77"/>
                <a:ea typeface="Palatino" pitchFamily="2" charset="77"/>
              </a:rPr>
              <a:t> serving as regent over Philip </a:t>
            </a:r>
            <a:r>
              <a:rPr lang="en-US" i="1" dirty="0">
                <a:latin typeface="Palatino" pitchFamily="2" charset="77"/>
                <a:ea typeface="Palatino" pitchFamily="2" charset="77"/>
              </a:rPr>
              <a:t>and</a:t>
            </a:r>
            <a:r>
              <a:rPr lang="en-US" dirty="0">
                <a:latin typeface="Palatino" pitchFamily="2" charset="77"/>
                <a:ea typeface="Palatino" pitchFamily="2" charset="77"/>
              </a:rPr>
              <a:t> the future Alexander, who would rule as co-kings.</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At the “Partition of Babylon”, satrapies were designated. Most significantly, Ptolemy was granted Egypt by request.</a:t>
            </a: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323/322: The </a:t>
            </a:r>
            <a:r>
              <a:rPr lang="en-US" dirty="0" err="1">
                <a:latin typeface="Palatino" pitchFamily="2" charset="77"/>
                <a:ea typeface="Palatino" pitchFamily="2" charset="77"/>
              </a:rPr>
              <a:t>Lamian</a:t>
            </a:r>
            <a:r>
              <a:rPr lang="en-US" dirty="0">
                <a:latin typeface="Palatino" pitchFamily="2" charset="77"/>
                <a:ea typeface="Palatino" pitchFamily="2" charset="77"/>
              </a:rPr>
              <a:t> War (Athens and coalition of Greek cities rebel)</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In 321, power-grabs were already under way: Antipater/</a:t>
            </a:r>
            <a:r>
              <a:rPr lang="en-US" dirty="0" err="1">
                <a:latin typeface="Palatino" pitchFamily="2" charset="77"/>
                <a:ea typeface="Palatino" pitchFamily="2" charset="77"/>
              </a:rPr>
              <a:t>Craterus</a:t>
            </a:r>
            <a:r>
              <a:rPr lang="en-US" dirty="0">
                <a:latin typeface="Palatino" pitchFamily="2" charset="77"/>
                <a:ea typeface="Palatino" pitchFamily="2" charset="77"/>
              </a:rPr>
              <a:t>/Antigonus prepared for war against </a:t>
            </a:r>
            <a:r>
              <a:rPr lang="en-US" dirty="0" err="1">
                <a:latin typeface="Palatino" pitchFamily="2" charset="77"/>
                <a:ea typeface="Palatino" pitchFamily="2" charset="77"/>
              </a:rPr>
              <a:t>Perdiccas</a:t>
            </a:r>
            <a:r>
              <a:rPr lang="en-US" dirty="0">
                <a:latin typeface="Palatino" pitchFamily="2" charset="77"/>
                <a:ea typeface="Palatino" pitchFamily="2" charset="77"/>
              </a:rPr>
              <a:t>; </a:t>
            </a:r>
            <a:r>
              <a:rPr lang="en-US" dirty="0" err="1">
                <a:latin typeface="Palatino" pitchFamily="2" charset="77"/>
                <a:ea typeface="Palatino" pitchFamily="2" charset="77"/>
              </a:rPr>
              <a:t>Perdiccas</a:t>
            </a:r>
            <a:r>
              <a:rPr lang="en-US" dirty="0">
                <a:latin typeface="Palatino" pitchFamily="2" charset="77"/>
                <a:ea typeface="Palatino" pitchFamily="2" charset="77"/>
              </a:rPr>
              <a:t> took an army to Egypt against Ptolemy, but was killed in a mutiny in his camp.</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Another partition in 320, at </a:t>
            </a:r>
            <a:r>
              <a:rPr lang="en-US" dirty="0" err="1">
                <a:latin typeface="Palatino" pitchFamily="2" charset="77"/>
                <a:ea typeface="Palatino" pitchFamily="2" charset="77"/>
              </a:rPr>
              <a:t>Triparadeisos</a:t>
            </a:r>
            <a:r>
              <a:rPr lang="en-US" dirty="0">
                <a:latin typeface="Palatino" pitchFamily="2" charset="77"/>
                <a:ea typeface="Palatino" pitchFamily="2" charset="77"/>
              </a:rPr>
              <a:t>: Antipater as regent over the co-rulers, and </a:t>
            </a:r>
            <a:r>
              <a:rPr lang="en-US" dirty="0" err="1">
                <a:latin typeface="Palatino" pitchFamily="2" charset="77"/>
                <a:ea typeface="Palatino" pitchFamily="2" charset="77"/>
              </a:rPr>
              <a:t>Seleucus</a:t>
            </a:r>
            <a:r>
              <a:rPr lang="en-US" dirty="0">
                <a:latin typeface="Palatino" pitchFamily="2" charset="77"/>
                <a:ea typeface="Palatino" pitchFamily="2" charset="77"/>
              </a:rPr>
              <a:t> ascends to Babylonia. </a:t>
            </a:r>
          </a:p>
        </p:txBody>
      </p:sp>
    </p:spTree>
    <p:extLst>
      <p:ext uri="{BB962C8B-B14F-4D97-AF65-F5344CB8AC3E}">
        <p14:creationId xmlns:p14="http://schemas.microsoft.com/office/powerpoint/2010/main" val="41057755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C282FC8-5CF7-BA41-9B26-4B6E8F3991F7}"/>
              </a:ext>
            </a:extLst>
          </p:cNvPr>
          <p:cNvPicPr>
            <a:picLocks noChangeAspect="1"/>
          </p:cNvPicPr>
          <p:nvPr/>
        </p:nvPicPr>
        <p:blipFill>
          <a:blip r:embed="rId2"/>
          <a:stretch>
            <a:fillRect/>
          </a:stretch>
        </p:blipFill>
        <p:spPr>
          <a:xfrm>
            <a:off x="3755931" y="52714"/>
            <a:ext cx="4164654" cy="6805286"/>
          </a:xfrm>
          <a:prstGeom prst="rect">
            <a:avLst/>
          </a:prstGeom>
        </p:spPr>
      </p:pic>
    </p:spTree>
    <p:extLst>
      <p:ext uri="{BB962C8B-B14F-4D97-AF65-F5344CB8AC3E}">
        <p14:creationId xmlns:p14="http://schemas.microsoft.com/office/powerpoint/2010/main" val="3477235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62F1847-5541-6740-A61C-0D49378DDBFC}"/>
              </a:ext>
            </a:extLst>
          </p:cNvPr>
          <p:cNvPicPr>
            <a:picLocks noChangeAspect="1"/>
          </p:cNvPicPr>
          <p:nvPr/>
        </p:nvPicPr>
        <p:blipFill>
          <a:blip r:embed="rId2"/>
          <a:stretch>
            <a:fillRect/>
          </a:stretch>
        </p:blipFill>
        <p:spPr>
          <a:xfrm>
            <a:off x="942559" y="0"/>
            <a:ext cx="5026221" cy="6858000"/>
          </a:xfrm>
          <a:prstGeom prst="rect">
            <a:avLst/>
          </a:prstGeom>
        </p:spPr>
      </p:pic>
      <p:pic>
        <p:nvPicPr>
          <p:cNvPr id="5" name="Picture 4">
            <a:extLst>
              <a:ext uri="{FF2B5EF4-FFF2-40B4-BE49-F238E27FC236}">
                <a16:creationId xmlns:a16="http://schemas.microsoft.com/office/drawing/2014/main" id="{D4B954B8-0BFA-4048-85B5-80846D50755D}"/>
              </a:ext>
            </a:extLst>
          </p:cNvPr>
          <p:cNvPicPr>
            <a:picLocks noChangeAspect="1"/>
          </p:cNvPicPr>
          <p:nvPr/>
        </p:nvPicPr>
        <p:blipFill>
          <a:blip r:embed="rId3"/>
          <a:stretch>
            <a:fillRect/>
          </a:stretch>
        </p:blipFill>
        <p:spPr>
          <a:xfrm>
            <a:off x="5968780" y="0"/>
            <a:ext cx="5015883" cy="6858000"/>
          </a:xfrm>
          <a:prstGeom prst="rect">
            <a:avLst/>
          </a:prstGeom>
        </p:spPr>
      </p:pic>
      <p:sp>
        <p:nvSpPr>
          <p:cNvPr id="6" name="Frame 5">
            <a:extLst>
              <a:ext uri="{FF2B5EF4-FFF2-40B4-BE49-F238E27FC236}">
                <a16:creationId xmlns:a16="http://schemas.microsoft.com/office/drawing/2014/main" id="{FCFE06D1-D844-954A-8D0C-422C1276343E}"/>
              </a:ext>
            </a:extLst>
          </p:cNvPr>
          <p:cNvSpPr/>
          <p:nvPr/>
        </p:nvSpPr>
        <p:spPr>
          <a:xfrm>
            <a:off x="4385388" y="2817845"/>
            <a:ext cx="6120881" cy="2556588"/>
          </a:xfrm>
          <a:prstGeom prst="fram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100478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3" name="TextBox 2">
            <a:extLst>
              <a:ext uri="{FF2B5EF4-FFF2-40B4-BE49-F238E27FC236}">
                <a16:creationId xmlns:a16="http://schemas.microsoft.com/office/drawing/2014/main" id="{F91CCB35-497C-D34C-887B-03BD33559F73}"/>
              </a:ext>
            </a:extLst>
          </p:cNvPr>
          <p:cNvSpPr txBox="1"/>
          <p:nvPr/>
        </p:nvSpPr>
        <p:spPr>
          <a:xfrm>
            <a:off x="1129665" y="640080"/>
            <a:ext cx="9932670" cy="5632311"/>
          </a:xfrm>
          <a:prstGeom prst="rect">
            <a:avLst/>
          </a:prstGeom>
          <a:noFill/>
        </p:spPr>
        <p:txBody>
          <a:bodyPr wrap="square" rtlCol="0">
            <a:spAutoFit/>
          </a:bodyPr>
          <a:lstStyle/>
          <a:p>
            <a:r>
              <a:rPr lang="en-US" dirty="0">
                <a:latin typeface="Palatino" pitchFamily="2" charset="77"/>
                <a:ea typeface="Palatino" pitchFamily="2" charset="77"/>
              </a:rPr>
              <a:t>*The march through </a:t>
            </a:r>
            <a:r>
              <a:rPr lang="en-US" dirty="0" err="1">
                <a:latin typeface="Palatino" pitchFamily="2" charset="77"/>
                <a:ea typeface="Palatino" pitchFamily="2" charset="77"/>
              </a:rPr>
              <a:t>Gedrosia</a:t>
            </a:r>
            <a:r>
              <a:rPr lang="en-US" dirty="0">
                <a:latin typeface="Palatino" pitchFamily="2" charset="77"/>
                <a:ea typeface="Palatino" pitchFamily="2" charset="77"/>
              </a:rPr>
              <a:t> was dangerous: despite its reduced size, the army and camp followers were very large, making water supply a major concern.</a:t>
            </a:r>
          </a:p>
          <a:p>
            <a:endParaRPr lang="en-US" dirty="0">
              <a:latin typeface="Palatino" pitchFamily="2" charset="77"/>
              <a:ea typeface="Palatino" pitchFamily="2" charset="77"/>
            </a:endParaRPr>
          </a:p>
          <a:p>
            <a:r>
              <a:rPr lang="en-US" dirty="0">
                <a:latin typeface="Palatino" pitchFamily="2" charset="77"/>
                <a:ea typeface="Palatino" pitchFamily="2" charset="77"/>
              </a:rPr>
              <a:t>*There was also fighting along the way: first against the independent </a:t>
            </a:r>
            <a:r>
              <a:rPr lang="en-US" dirty="0" err="1">
                <a:latin typeface="Palatino" pitchFamily="2" charset="77"/>
                <a:ea typeface="Palatino" pitchFamily="2" charset="77"/>
              </a:rPr>
              <a:t>Oreitae</a:t>
            </a:r>
            <a:r>
              <a:rPr lang="en-US" dirty="0">
                <a:latin typeface="Palatino" pitchFamily="2" charset="77"/>
                <a:ea typeface="Palatino" pitchFamily="2" charset="77"/>
              </a:rPr>
              <a:t> in eastern Baluchistan. A. was in a rush to secure the territory and make sure of the safety of the fleet, leaving </a:t>
            </a:r>
            <a:r>
              <a:rPr lang="en-US" dirty="0" err="1">
                <a:latin typeface="Palatino" pitchFamily="2" charset="77"/>
                <a:ea typeface="Palatino" pitchFamily="2" charset="77"/>
              </a:rPr>
              <a:t>Leonnatus</a:t>
            </a:r>
            <a:r>
              <a:rPr lang="en-US" dirty="0">
                <a:latin typeface="Palatino" pitchFamily="2" charset="77"/>
                <a:ea typeface="Palatino" pitchFamily="2" charset="77"/>
              </a:rPr>
              <a:t> behind to keep control.</a:t>
            </a:r>
          </a:p>
          <a:p>
            <a:endParaRPr lang="en-US" dirty="0">
              <a:latin typeface="Palatino" pitchFamily="2" charset="77"/>
              <a:ea typeface="Palatino" pitchFamily="2" charset="77"/>
            </a:endParaRPr>
          </a:p>
          <a:p>
            <a:r>
              <a:rPr lang="en-US" dirty="0">
                <a:latin typeface="Palatino" pitchFamily="2" charset="77"/>
                <a:ea typeface="Palatino" pitchFamily="2" charset="77"/>
              </a:rPr>
              <a:t>*~End of October 325, Alexander takes to the road through </a:t>
            </a:r>
            <a:r>
              <a:rPr lang="en-US" dirty="0" err="1">
                <a:latin typeface="Palatino" pitchFamily="2" charset="77"/>
                <a:ea typeface="Palatino" pitchFamily="2" charset="77"/>
              </a:rPr>
              <a:t>Gedrosia</a:t>
            </a:r>
            <a:r>
              <a:rPr lang="en-US" dirty="0">
                <a:latin typeface="Palatino" pitchFamily="2" charset="77"/>
                <a:ea typeface="Palatino" pitchFamily="2" charset="77"/>
              </a:rPr>
              <a:t>. Once again inspired by mythical/historical precedents (the legendary queen </a:t>
            </a:r>
            <a:r>
              <a:rPr lang="en-US" dirty="0" err="1">
                <a:latin typeface="Palatino" pitchFamily="2" charset="77"/>
                <a:ea typeface="Palatino" pitchFamily="2" charset="77"/>
              </a:rPr>
              <a:t>Semiramis</a:t>
            </a:r>
            <a:r>
              <a:rPr lang="en-US" dirty="0">
                <a:latin typeface="Palatino" pitchFamily="2" charset="77"/>
                <a:ea typeface="Palatino" pitchFamily="2" charset="77"/>
              </a:rPr>
              <a:t> and Cyrus the Great were both believed to have lost armies here: Arrian 6.24.2-3).</a:t>
            </a:r>
          </a:p>
          <a:p>
            <a:endParaRPr lang="en-US" dirty="0">
              <a:latin typeface="Palatino" pitchFamily="2" charset="77"/>
              <a:ea typeface="Palatino" pitchFamily="2" charset="77"/>
            </a:endParaRPr>
          </a:p>
          <a:p>
            <a:r>
              <a:rPr lang="en-US" dirty="0">
                <a:latin typeface="Palatino" pitchFamily="2" charset="77"/>
                <a:ea typeface="Palatino" pitchFamily="2" charset="77"/>
              </a:rPr>
              <a:t>*The march through </a:t>
            </a:r>
            <a:r>
              <a:rPr lang="en-US" dirty="0" err="1">
                <a:latin typeface="Palatino" pitchFamily="2" charset="77"/>
                <a:ea typeface="Palatino" pitchFamily="2" charset="77"/>
              </a:rPr>
              <a:t>Gedrosia</a:t>
            </a:r>
            <a:r>
              <a:rPr lang="en-US" dirty="0">
                <a:latin typeface="Palatino" pitchFamily="2" charset="77"/>
                <a:ea typeface="Palatino" pitchFamily="2" charset="77"/>
              </a:rPr>
              <a:t> was certainly costly: </a:t>
            </a:r>
            <a:r>
              <a:rPr lang="en-US" dirty="0" err="1">
                <a:latin typeface="Palatino" pitchFamily="2" charset="77"/>
                <a:ea typeface="Palatino" pitchFamily="2" charset="77"/>
              </a:rPr>
              <a:t>Diodorus</a:t>
            </a:r>
            <a:r>
              <a:rPr lang="en-US" dirty="0">
                <a:latin typeface="Palatino" pitchFamily="2" charset="77"/>
                <a:ea typeface="Palatino" pitchFamily="2" charset="77"/>
              </a:rPr>
              <a:t> says A. lost “many” of his soldiers, and Plutarch (66) says that he lost ¾ of his troops. This is highly unlikely based on later numbers, and indeed the travel was probably hardest on the non-fighting camp followers.</a:t>
            </a:r>
          </a:p>
          <a:p>
            <a:endParaRPr lang="en-US" dirty="0">
              <a:latin typeface="Palatino" pitchFamily="2" charset="77"/>
              <a:ea typeface="Palatino" pitchFamily="2" charset="77"/>
            </a:endParaRPr>
          </a:p>
          <a:p>
            <a:r>
              <a:rPr lang="en-US" dirty="0">
                <a:latin typeface="Palatino" pitchFamily="2" charset="77"/>
                <a:ea typeface="Palatino" pitchFamily="2" charset="77"/>
              </a:rPr>
              <a:t>*Bosworth notes that the most vivid accounts of the sufferings on the march probably derive from </a:t>
            </a:r>
            <a:r>
              <a:rPr lang="en-US" dirty="0" err="1">
                <a:latin typeface="Palatino" pitchFamily="2" charset="77"/>
                <a:ea typeface="Palatino" pitchFamily="2" charset="77"/>
              </a:rPr>
              <a:t>Nearchus</a:t>
            </a:r>
            <a:r>
              <a:rPr lang="en-US" dirty="0">
                <a:latin typeface="Palatino" pitchFamily="2" charset="77"/>
                <a:ea typeface="Palatino" pitchFamily="2" charset="77"/>
              </a:rPr>
              <a:t>, who was cruising along with the fleet!</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Even if it was not a military calamity, what effect might this march have on Alexander’s followers? The military objectives were minor, so why not take a longer, safer route?</a:t>
            </a:r>
          </a:p>
        </p:txBody>
      </p:sp>
    </p:spTree>
    <p:extLst>
      <p:ext uri="{BB962C8B-B14F-4D97-AF65-F5344CB8AC3E}">
        <p14:creationId xmlns:p14="http://schemas.microsoft.com/office/powerpoint/2010/main" val="1173343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909310"/>
          </a:xfrm>
          <a:prstGeom prst="rect">
            <a:avLst/>
          </a:prstGeom>
          <a:noFill/>
        </p:spPr>
        <p:txBody>
          <a:bodyPr wrap="square" rtlCol="0">
            <a:spAutoFit/>
          </a:bodyPr>
          <a:lstStyle/>
          <a:p>
            <a:r>
              <a:rPr lang="en-US" dirty="0">
                <a:latin typeface="Palatino" pitchFamily="2" charset="77"/>
                <a:ea typeface="Palatino" pitchFamily="2" charset="77"/>
              </a:rPr>
              <a:t>*After the first 60 days march, A. and the army arrived in the </a:t>
            </a:r>
            <a:r>
              <a:rPr lang="en-US" dirty="0" err="1">
                <a:latin typeface="Palatino" pitchFamily="2" charset="77"/>
                <a:ea typeface="Palatino" pitchFamily="2" charset="77"/>
              </a:rPr>
              <a:t>Gedrosia</a:t>
            </a:r>
            <a:r>
              <a:rPr lang="en-US" dirty="0">
                <a:latin typeface="Palatino" pitchFamily="2" charset="77"/>
                <a:ea typeface="Palatino" pitchFamily="2" charset="77"/>
              </a:rPr>
              <a:t> capital of Pura. There he received supplies sent for from neighboring provinces, and began to receive reports of some minor rebellions, and more disturbingly, that various satraps in the central regions of the empire were acting a little too independently. </a:t>
            </a:r>
          </a:p>
          <a:p>
            <a:endParaRPr lang="en-US" dirty="0">
              <a:latin typeface="Palatino" pitchFamily="2" charset="77"/>
              <a:ea typeface="Palatino" pitchFamily="2" charset="77"/>
            </a:endParaRPr>
          </a:p>
          <a:p>
            <a:r>
              <a:rPr lang="en-US" dirty="0">
                <a:latin typeface="Palatino" pitchFamily="2" charset="77"/>
                <a:ea typeface="Palatino" pitchFamily="2" charset="77"/>
              </a:rPr>
              <a:t>*</a:t>
            </a:r>
            <a:r>
              <a:rPr lang="en-US" dirty="0">
                <a:solidFill>
                  <a:srgbClr val="FFC000"/>
                </a:solidFill>
                <a:latin typeface="Palatino" pitchFamily="2" charset="77"/>
                <a:ea typeface="Palatino" pitchFamily="2" charset="77"/>
              </a:rPr>
              <a:t>Winter 324</a:t>
            </a:r>
            <a:r>
              <a:rPr lang="en-US" dirty="0">
                <a:latin typeface="Palatino" pitchFamily="2" charset="77"/>
                <a:ea typeface="Palatino" pitchFamily="2" charset="77"/>
              </a:rPr>
              <a:t>: After meeting with </a:t>
            </a:r>
            <a:r>
              <a:rPr lang="en-US" dirty="0" err="1">
                <a:latin typeface="Palatino" pitchFamily="2" charset="77"/>
                <a:ea typeface="Palatino" pitchFamily="2" charset="77"/>
              </a:rPr>
              <a:t>Nearchus</a:t>
            </a:r>
            <a:r>
              <a:rPr lang="en-US" dirty="0">
                <a:latin typeface="Palatino" pitchFamily="2" charset="77"/>
                <a:ea typeface="Palatino" pitchFamily="2" charset="77"/>
              </a:rPr>
              <a:t> in Carmania, A. proceeded to Persepolis and Pasargadae.</a:t>
            </a:r>
          </a:p>
          <a:p>
            <a:endParaRPr lang="en-US" dirty="0">
              <a:latin typeface="Palatino" pitchFamily="2" charset="77"/>
              <a:ea typeface="Palatino" pitchFamily="2" charset="77"/>
            </a:endParaRPr>
          </a:p>
          <a:p>
            <a:r>
              <a:rPr lang="en-US" dirty="0">
                <a:latin typeface="Palatino" pitchFamily="2" charset="77"/>
                <a:ea typeface="Palatino" pitchFamily="2" charset="77"/>
              </a:rPr>
              <a:t>*Presumably, with Alexander far to the east for several years, some satraps had started to assume he would never return. When he did, there was a general purge of several Persian satraps (only </a:t>
            </a:r>
            <a:r>
              <a:rPr lang="en-US" dirty="0" err="1">
                <a:latin typeface="Palatino" pitchFamily="2" charset="77"/>
                <a:ea typeface="Palatino" pitchFamily="2" charset="77"/>
              </a:rPr>
              <a:t>Atropates</a:t>
            </a:r>
            <a:r>
              <a:rPr lang="en-US" dirty="0">
                <a:latin typeface="Palatino" pitchFamily="2" charset="77"/>
                <a:ea typeface="Palatino" pitchFamily="2" charset="77"/>
              </a:rPr>
              <a:t> in Media and </a:t>
            </a:r>
            <a:r>
              <a:rPr lang="en-US" dirty="0" err="1">
                <a:latin typeface="Palatino" pitchFamily="2" charset="77"/>
                <a:ea typeface="Palatino" pitchFamily="2" charset="77"/>
              </a:rPr>
              <a:t>Phrataphernes</a:t>
            </a:r>
            <a:r>
              <a:rPr lang="en-US" dirty="0">
                <a:latin typeface="Palatino" pitchFamily="2" charset="77"/>
                <a:ea typeface="Palatino" pitchFamily="2" charset="77"/>
              </a:rPr>
              <a:t> in Parthia, along with his own father-in-law </a:t>
            </a:r>
            <a:r>
              <a:rPr lang="en-US" dirty="0" err="1">
                <a:latin typeface="Palatino" pitchFamily="2" charset="77"/>
                <a:ea typeface="Palatino" pitchFamily="2" charset="77"/>
              </a:rPr>
              <a:t>Oxyartes</a:t>
            </a:r>
            <a:r>
              <a:rPr lang="en-US" dirty="0">
                <a:latin typeface="Palatino" pitchFamily="2" charset="77"/>
                <a:ea typeface="Palatino" pitchFamily="2" charset="77"/>
              </a:rPr>
              <a:t> proved their loyalty).</a:t>
            </a:r>
          </a:p>
          <a:p>
            <a:endParaRPr lang="en-US" dirty="0">
              <a:latin typeface="Palatino" pitchFamily="2" charset="77"/>
              <a:ea typeface="Palatino" pitchFamily="2" charset="77"/>
            </a:endParaRPr>
          </a:p>
          <a:p>
            <a:r>
              <a:rPr lang="en-US" dirty="0">
                <a:latin typeface="Palatino" pitchFamily="2" charset="77"/>
                <a:ea typeface="Palatino" pitchFamily="2" charset="77"/>
              </a:rPr>
              <a:t>*Their replacements would be Macedonians, notably </a:t>
            </a:r>
            <a:r>
              <a:rPr lang="en-US" dirty="0" err="1">
                <a:solidFill>
                  <a:srgbClr val="FFC000"/>
                </a:solidFill>
                <a:latin typeface="Palatino" pitchFamily="2" charset="77"/>
                <a:ea typeface="Palatino" pitchFamily="2" charset="77"/>
              </a:rPr>
              <a:t>Peucestas</a:t>
            </a:r>
            <a:r>
              <a:rPr lang="en-US" dirty="0">
                <a:latin typeface="Palatino" pitchFamily="2" charset="77"/>
                <a:ea typeface="Palatino" pitchFamily="2" charset="77"/>
              </a:rPr>
              <a:t>, who had risen to a prominent position, was appointed to the satrapy of Persis.</a:t>
            </a:r>
          </a:p>
          <a:p>
            <a:endParaRPr lang="en-US" dirty="0">
              <a:latin typeface="Palatino" pitchFamily="2" charset="77"/>
              <a:ea typeface="Palatino" pitchFamily="2" charset="77"/>
            </a:endParaRPr>
          </a:p>
          <a:p>
            <a:r>
              <a:rPr lang="en-US" dirty="0">
                <a:latin typeface="Palatino" pitchFamily="2" charset="77"/>
                <a:ea typeface="Palatino" pitchFamily="2" charset="77"/>
              </a:rPr>
              <a:t>Plutarch (68): “But the increasing difficulties of his march back, his wound among the </a:t>
            </a:r>
            <a:r>
              <a:rPr lang="en-US" dirty="0" err="1">
                <a:latin typeface="Palatino" pitchFamily="2" charset="77"/>
                <a:ea typeface="Palatino" pitchFamily="2" charset="77"/>
              </a:rPr>
              <a:t>Malli</a:t>
            </a:r>
            <a:r>
              <a:rPr lang="en-US" dirty="0">
                <a:latin typeface="Palatino" pitchFamily="2" charset="77"/>
                <a:ea typeface="Palatino" pitchFamily="2" charset="77"/>
              </a:rPr>
              <a:t>, and the losses in his army, which were reported to be heavy, led men to doubt his safe return, inclined subject peoples to revolt, and bred great injustice, rapacity, and insolence in the generals and satraps whom he had appointed. In a word, restlessness and a desire for change spread everywhere.”</a:t>
            </a:r>
          </a:p>
        </p:txBody>
      </p:sp>
    </p:spTree>
    <p:extLst>
      <p:ext uri="{BB962C8B-B14F-4D97-AF65-F5344CB8AC3E}">
        <p14:creationId xmlns:p14="http://schemas.microsoft.com/office/powerpoint/2010/main" val="3679923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909310"/>
          </a:xfrm>
          <a:prstGeom prst="rect">
            <a:avLst/>
          </a:prstGeom>
          <a:noFill/>
        </p:spPr>
        <p:txBody>
          <a:bodyPr wrap="square" rtlCol="0">
            <a:spAutoFit/>
          </a:bodyPr>
          <a:lstStyle/>
          <a:p>
            <a:r>
              <a:rPr lang="en-US" dirty="0">
                <a:latin typeface="Palatino" pitchFamily="2" charset="77"/>
                <a:ea typeface="Palatino" pitchFamily="2" charset="77"/>
              </a:rPr>
              <a:t>*A. also executed three Macedonian generals (</a:t>
            </a:r>
            <a:r>
              <a:rPr lang="en-US" dirty="0" err="1">
                <a:latin typeface="Palatino" pitchFamily="2" charset="77"/>
                <a:ea typeface="Palatino" pitchFamily="2" charset="77"/>
              </a:rPr>
              <a:t>Cleander</a:t>
            </a:r>
            <a:r>
              <a:rPr lang="en-US" dirty="0">
                <a:latin typeface="Palatino" pitchFamily="2" charset="77"/>
                <a:ea typeface="Palatino" pitchFamily="2" charset="77"/>
              </a:rPr>
              <a:t>, </a:t>
            </a:r>
            <a:r>
              <a:rPr lang="en-US" dirty="0" err="1">
                <a:latin typeface="Palatino" pitchFamily="2" charset="77"/>
                <a:ea typeface="Palatino" pitchFamily="2" charset="77"/>
              </a:rPr>
              <a:t>Sitalces</a:t>
            </a:r>
            <a:r>
              <a:rPr lang="en-US" dirty="0">
                <a:latin typeface="Palatino" pitchFamily="2" charset="77"/>
                <a:ea typeface="Palatino" pitchFamily="2" charset="77"/>
              </a:rPr>
              <a:t>, and </a:t>
            </a:r>
            <a:r>
              <a:rPr lang="en-US" dirty="0" err="1">
                <a:latin typeface="Palatino" pitchFamily="2" charset="77"/>
                <a:ea typeface="Palatino" pitchFamily="2" charset="77"/>
              </a:rPr>
              <a:t>Heracon</a:t>
            </a:r>
            <a:r>
              <a:rPr lang="en-US" dirty="0">
                <a:latin typeface="Palatino" pitchFamily="2" charset="77"/>
                <a:ea typeface="Palatino" pitchFamily="2" charset="77"/>
              </a:rPr>
              <a:t>) who had been in Media, for abuse of their position and oppression of the population (Arrian 6.27.3-5): “in Alexander’s empire, oppression of the ruled by the rulers was not tolerated.” </a:t>
            </a:r>
          </a:p>
          <a:p>
            <a:endParaRPr lang="en-US" dirty="0">
              <a:latin typeface="Palatino" pitchFamily="2" charset="77"/>
              <a:ea typeface="Palatino" pitchFamily="2" charset="77"/>
            </a:endParaRPr>
          </a:p>
          <a:p>
            <a:r>
              <a:rPr lang="en-US" dirty="0">
                <a:latin typeface="Palatino" pitchFamily="2" charset="77"/>
                <a:ea typeface="Palatino" pitchFamily="2" charset="77"/>
              </a:rPr>
              <a:t>-&gt; Arrian’s remark might be something of an exaggeration, but there does seem to be a distinct difference between Alexander’s treatment of resistance and his policy toward subject populations.</a:t>
            </a:r>
          </a:p>
          <a:p>
            <a:endParaRPr lang="en-US" dirty="0">
              <a:latin typeface="Palatino" pitchFamily="2" charset="77"/>
              <a:ea typeface="Palatino" pitchFamily="2" charset="77"/>
            </a:endParaRPr>
          </a:p>
          <a:p>
            <a:r>
              <a:rPr lang="en-US" dirty="0">
                <a:latin typeface="Palatino" pitchFamily="2" charset="77"/>
                <a:ea typeface="Palatino" pitchFamily="2" charset="77"/>
              </a:rPr>
              <a:t>*At Pasargadae, a commonly reported anecdote of Alexander’s anger at the desecration of Cyrus the Great’s tomb (Arrian 6.29; Plutarch 69); Plutarch adds that he ordered the Persian inscription to be copied in Greek as well:</a:t>
            </a:r>
          </a:p>
          <a:p>
            <a:endParaRPr lang="en-US" dirty="0">
              <a:latin typeface="Palatino" pitchFamily="2" charset="77"/>
              <a:ea typeface="Palatino" pitchFamily="2" charset="77"/>
            </a:endParaRPr>
          </a:p>
          <a:p>
            <a:r>
              <a:rPr lang="el-GR" dirty="0" err="1">
                <a:latin typeface="Palatino" pitchFamily="2" charset="77"/>
                <a:ea typeface="Palatino" pitchFamily="2" charset="77"/>
              </a:rPr>
              <a:t>Ὦ</a:t>
            </a:r>
            <a:r>
              <a:rPr lang="el-GR" dirty="0">
                <a:latin typeface="Palatino" pitchFamily="2" charset="77"/>
                <a:ea typeface="Palatino" pitchFamily="2" charset="77"/>
              </a:rPr>
              <a:t> </a:t>
            </a:r>
            <a:r>
              <a:rPr lang="el-GR" dirty="0" err="1">
                <a:latin typeface="Palatino" pitchFamily="2" charset="77"/>
                <a:ea typeface="Palatino" pitchFamily="2" charset="77"/>
              </a:rPr>
              <a:t>ἄνθρωπε</a:t>
            </a:r>
            <a:r>
              <a:rPr lang="el-GR" dirty="0">
                <a:latin typeface="Palatino" pitchFamily="2" charset="77"/>
                <a:ea typeface="Palatino" pitchFamily="2" charset="77"/>
              </a:rPr>
              <a:t>, </a:t>
            </a:r>
            <a:r>
              <a:rPr lang="el-GR" dirty="0" err="1">
                <a:latin typeface="Palatino" pitchFamily="2" charset="77"/>
                <a:ea typeface="Palatino" pitchFamily="2" charset="77"/>
              </a:rPr>
              <a:t>ὅστις</a:t>
            </a:r>
            <a:r>
              <a:rPr lang="el-GR" dirty="0">
                <a:latin typeface="Palatino" pitchFamily="2" charset="77"/>
                <a:ea typeface="Palatino" pitchFamily="2" charset="77"/>
              </a:rPr>
              <a:t> </a:t>
            </a:r>
            <a:r>
              <a:rPr lang="el-GR" dirty="0" err="1">
                <a:latin typeface="Palatino" pitchFamily="2" charset="77"/>
                <a:ea typeface="Palatino" pitchFamily="2" charset="77"/>
              </a:rPr>
              <a:t>εἶ</a:t>
            </a:r>
            <a:r>
              <a:rPr lang="el-GR" dirty="0">
                <a:latin typeface="Palatino" pitchFamily="2" charset="77"/>
                <a:ea typeface="Palatino" pitchFamily="2" charset="77"/>
              </a:rPr>
              <a:t> </a:t>
            </a:r>
            <a:r>
              <a:rPr lang="el-GR" dirty="0" err="1">
                <a:latin typeface="Palatino" pitchFamily="2" charset="77"/>
                <a:ea typeface="Palatino" pitchFamily="2" charset="77"/>
              </a:rPr>
              <a:t>καὶ</a:t>
            </a:r>
            <a:r>
              <a:rPr lang="el-GR" dirty="0">
                <a:latin typeface="Palatino" pitchFamily="2" charset="77"/>
                <a:ea typeface="Palatino" pitchFamily="2" charset="77"/>
              </a:rPr>
              <a:t> </a:t>
            </a:r>
            <a:r>
              <a:rPr lang="el-GR" dirty="0" err="1">
                <a:latin typeface="Palatino" pitchFamily="2" charset="77"/>
                <a:ea typeface="Palatino" pitchFamily="2" charset="77"/>
              </a:rPr>
              <a:t>ὅθεν</a:t>
            </a:r>
            <a:r>
              <a:rPr lang="el-GR" dirty="0">
                <a:latin typeface="Palatino" pitchFamily="2" charset="77"/>
                <a:ea typeface="Palatino" pitchFamily="2" charset="77"/>
              </a:rPr>
              <a:t> </a:t>
            </a:r>
            <a:r>
              <a:rPr lang="el-GR" dirty="0" err="1">
                <a:latin typeface="Palatino" pitchFamily="2" charset="77"/>
                <a:ea typeface="Palatino" pitchFamily="2" charset="77"/>
              </a:rPr>
              <a:t>ἥκεις</a:t>
            </a:r>
            <a:r>
              <a:rPr lang="el-GR" dirty="0">
                <a:latin typeface="Palatino" pitchFamily="2" charset="77"/>
                <a:ea typeface="Palatino" pitchFamily="2" charset="77"/>
              </a:rPr>
              <a:t>, </a:t>
            </a:r>
            <a:r>
              <a:rPr lang="el-GR" dirty="0" err="1">
                <a:latin typeface="Palatino" pitchFamily="2" charset="77"/>
                <a:ea typeface="Palatino" pitchFamily="2" charset="77"/>
              </a:rPr>
              <a:t>ὅτι</a:t>
            </a:r>
            <a:r>
              <a:rPr lang="el-GR" dirty="0">
                <a:latin typeface="Palatino" pitchFamily="2" charset="77"/>
                <a:ea typeface="Palatino" pitchFamily="2" charset="77"/>
              </a:rPr>
              <a:t> </a:t>
            </a:r>
            <a:r>
              <a:rPr lang="el-GR" dirty="0" err="1">
                <a:latin typeface="Palatino" pitchFamily="2" charset="77"/>
                <a:ea typeface="Palatino" pitchFamily="2" charset="77"/>
              </a:rPr>
              <a:t>μὲν</a:t>
            </a:r>
            <a:r>
              <a:rPr lang="el-GR" dirty="0">
                <a:latin typeface="Palatino" pitchFamily="2" charset="77"/>
                <a:ea typeface="Palatino" pitchFamily="2" charset="77"/>
              </a:rPr>
              <a:t> </a:t>
            </a:r>
            <a:r>
              <a:rPr lang="el-GR" dirty="0" err="1">
                <a:latin typeface="Palatino" pitchFamily="2" charset="77"/>
                <a:ea typeface="Palatino" pitchFamily="2" charset="77"/>
              </a:rPr>
              <a:t>γὰρ</a:t>
            </a:r>
            <a:r>
              <a:rPr lang="el-GR" dirty="0">
                <a:latin typeface="Palatino" pitchFamily="2" charset="77"/>
                <a:ea typeface="Palatino" pitchFamily="2" charset="77"/>
              </a:rPr>
              <a:t> </a:t>
            </a:r>
            <a:r>
              <a:rPr lang="el-GR" dirty="0" err="1">
                <a:latin typeface="Palatino" pitchFamily="2" charset="77"/>
                <a:ea typeface="Palatino" pitchFamily="2" charset="77"/>
              </a:rPr>
              <a:t>ἥξεις</a:t>
            </a:r>
            <a:r>
              <a:rPr lang="el-GR" dirty="0">
                <a:latin typeface="Palatino" pitchFamily="2" charset="77"/>
                <a:ea typeface="Palatino" pitchFamily="2" charset="77"/>
              </a:rPr>
              <a:t>, </a:t>
            </a:r>
            <a:r>
              <a:rPr lang="el-GR" dirty="0" err="1">
                <a:latin typeface="Palatino" pitchFamily="2" charset="77"/>
                <a:ea typeface="Palatino" pitchFamily="2" charset="77"/>
              </a:rPr>
              <a:t>οἶδα</a:t>
            </a:r>
            <a:r>
              <a:rPr lang="el-GR" dirty="0">
                <a:latin typeface="Palatino" pitchFamily="2" charset="77"/>
                <a:ea typeface="Palatino" pitchFamily="2" charset="77"/>
              </a:rPr>
              <a:t>, </a:t>
            </a:r>
            <a:r>
              <a:rPr lang="el-GR" dirty="0" err="1">
                <a:latin typeface="Palatino" pitchFamily="2" charset="77"/>
                <a:ea typeface="Palatino" pitchFamily="2" charset="77"/>
              </a:rPr>
              <a:t>ἐγὼ</a:t>
            </a:r>
            <a:r>
              <a:rPr lang="el-GR" dirty="0">
                <a:latin typeface="Palatino" pitchFamily="2" charset="77"/>
                <a:ea typeface="Palatino" pitchFamily="2" charset="77"/>
              </a:rPr>
              <a:t> </a:t>
            </a:r>
            <a:r>
              <a:rPr lang="el-GR" dirty="0" err="1">
                <a:latin typeface="Palatino" pitchFamily="2" charset="77"/>
                <a:ea typeface="Palatino" pitchFamily="2" charset="77"/>
              </a:rPr>
              <a:t>Κῦρος</a:t>
            </a:r>
            <a:r>
              <a:rPr lang="el-GR" dirty="0">
                <a:latin typeface="Palatino" pitchFamily="2" charset="77"/>
                <a:ea typeface="Palatino" pitchFamily="2" charset="77"/>
              </a:rPr>
              <a:t> </a:t>
            </a:r>
            <a:r>
              <a:rPr lang="el-GR" dirty="0" err="1">
                <a:latin typeface="Palatino" pitchFamily="2" charset="77"/>
                <a:ea typeface="Palatino" pitchFamily="2" charset="77"/>
              </a:rPr>
              <a:t>εἰμὶ</a:t>
            </a:r>
            <a:r>
              <a:rPr lang="el-GR" dirty="0">
                <a:latin typeface="Palatino" pitchFamily="2" charset="77"/>
                <a:ea typeface="Palatino" pitchFamily="2" charset="77"/>
              </a:rPr>
              <a:t> </a:t>
            </a:r>
            <a:r>
              <a:rPr lang="el-GR" dirty="0" err="1">
                <a:latin typeface="Palatino" pitchFamily="2" charset="77"/>
                <a:ea typeface="Palatino" pitchFamily="2" charset="77"/>
              </a:rPr>
              <a:t>ὁ</a:t>
            </a:r>
            <a:r>
              <a:rPr lang="el-GR" dirty="0">
                <a:latin typeface="Palatino" pitchFamily="2" charset="77"/>
                <a:ea typeface="Palatino" pitchFamily="2" charset="77"/>
              </a:rPr>
              <a:t> </a:t>
            </a:r>
            <a:r>
              <a:rPr lang="el-GR" dirty="0" err="1">
                <a:latin typeface="Palatino" pitchFamily="2" charset="77"/>
                <a:ea typeface="Palatino" pitchFamily="2" charset="77"/>
              </a:rPr>
              <a:t>Πέρσαις</a:t>
            </a:r>
            <a:r>
              <a:rPr lang="el-GR" dirty="0">
                <a:latin typeface="Palatino" pitchFamily="2" charset="77"/>
                <a:ea typeface="Palatino" pitchFamily="2" charset="77"/>
              </a:rPr>
              <a:t> </a:t>
            </a:r>
            <a:r>
              <a:rPr lang="el-GR" dirty="0" err="1">
                <a:latin typeface="Palatino" pitchFamily="2" charset="77"/>
                <a:ea typeface="Palatino" pitchFamily="2" charset="77"/>
              </a:rPr>
              <a:t>κτησάμενος</a:t>
            </a:r>
            <a:r>
              <a:rPr lang="el-GR" dirty="0">
                <a:latin typeface="Palatino" pitchFamily="2" charset="77"/>
                <a:ea typeface="Palatino" pitchFamily="2" charset="77"/>
              </a:rPr>
              <a:t> </a:t>
            </a:r>
            <a:r>
              <a:rPr lang="el-GR" dirty="0" err="1">
                <a:latin typeface="Palatino" pitchFamily="2" charset="77"/>
                <a:ea typeface="Palatino" pitchFamily="2" charset="77"/>
              </a:rPr>
              <a:t>τὴν</a:t>
            </a:r>
            <a:r>
              <a:rPr lang="el-GR" dirty="0">
                <a:latin typeface="Palatino" pitchFamily="2" charset="77"/>
                <a:ea typeface="Palatino" pitchFamily="2" charset="77"/>
              </a:rPr>
              <a:t> </a:t>
            </a:r>
            <a:r>
              <a:rPr lang="el-GR" dirty="0" err="1">
                <a:latin typeface="Palatino" pitchFamily="2" charset="77"/>
                <a:ea typeface="Palatino" pitchFamily="2" charset="77"/>
              </a:rPr>
              <a:t>ἀρχήν</a:t>
            </a:r>
            <a:r>
              <a:rPr lang="el-GR" dirty="0">
                <a:latin typeface="Palatino" pitchFamily="2" charset="77"/>
                <a:ea typeface="Palatino" pitchFamily="2" charset="77"/>
              </a:rPr>
              <a:t>. </a:t>
            </a:r>
            <a:r>
              <a:rPr lang="el-GR" dirty="0" err="1">
                <a:latin typeface="Palatino" pitchFamily="2" charset="77"/>
                <a:ea typeface="Palatino" pitchFamily="2" charset="77"/>
              </a:rPr>
              <a:t>μὴ</a:t>
            </a:r>
            <a:r>
              <a:rPr lang="el-GR" dirty="0">
                <a:latin typeface="Palatino" pitchFamily="2" charset="77"/>
                <a:ea typeface="Palatino" pitchFamily="2" charset="77"/>
              </a:rPr>
              <a:t> </a:t>
            </a:r>
            <a:r>
              <a:rPr lang="el-GR" dirty="0" err="1">
                <a:latin typeface="Palatino" pitchFamily="2" charset="77"/>
                <a:ea typeface="Palatino" pitchFamily="2" charset="77"/>
              </a:rPr>
              <a:t>οὖν</a:t>
            </a:r>
            <a:r>
              <a:rPr lang="el-GR" dirty="0">
                <a:latin typeface="Palatino" pitchFamily="2" charset="77"/>
                <a:ea typeface="Palatino" pitchFamily="2" charset="77"/>
              </a:rPr>
              <a:t> </a:t>
            </a:r>
            <a:r>
              <a:rPr lang="el-GR" dirty="0" err="1">
                <a:latin typeface="Palatino" pitchFamily="2" charset="77"/>
                <a:ea typeface="Palatino" pitchFamily="2" charset="77"/>
              </a:rPr>
              <a:t>τῆς</a:t>
            </a:r>
            <a:r>
              <a:rPr lang="el-GR" dirty="0">
                <a:latin typeface="Palatino" pitchFamily="2" charset="77"/>
                <a:ea typeface="Palatino" pitchFamily="2" charset="77"/>
              </a:rPr>
              <a:t> </a:t>
            </a:r>
            <a:r>
              <a:rPr lang="el-GR" dirty="0" err="1">
                <a:latin typeface="Palatino" pitchFamily="2" charset="77"/>
                <a:ea typeface="Palatino" pitchFamily="2" charset="77"/>
              </a:rPr>
              <a:t>ὀλίγης</a:t>
            </a:r>
            <a:r>
              <a:rPr lang="el-GR" dirty="0">
                <a:latin typeface="Palatino" pitchFamily="2" charset="77"/>
                <a:ea typeface="Palatino" pitchFamily="2" charset="77"/>
              </a:rPr>
              <a:t> μοι </a:t>
            </a:r>
            <a:r>
              <a:rPr lang="el-GR" dirty="0" err="1">
                <a:latin typeface="Palatino" pitchFamily="2" charset="77"/>
                <a:ea typeface="Palatino" pitchFamily="2" charset="77"/>
              </a:rPr>
              <a:t>ταύτης</a:t>
            </a:r>
            <a:r>
              <a:rPr lang="el-GR" dirty="0">
                <a:latin typeface="Palatino" pitchFamily="2" charset="77"/>
                <a:ea typeface="Palatino" pitchFamily="2" charset="77"/>
              </a:rPr>
              <a:t> </a:t>
            </a:r>
            <a:r>
              <a:rPr lang="el-GR" dirty="0" err="1">
                <a:latin typeface="Palatino" pitchFamily="2" charset="77"/>
                <a:ea typeface="Palatino" pitchFamily="2" charset="77"/>
              </a:rPr>
              <a:t>γῆς</a:t>
            </a:r>
            <a:r>
              <a:rPr lang="el-GR" dirty="0">
                <a:latin typeface="Palatino" pitchFamily="2" charset="77"/>
                <a:ea typeface="Palatino" pitchFamily="2" charset="77"/>
              </a:rPr>
              <a:t> </a:t>
            </a:r>
            <a:r>
              <a:rPr lang="el-GR" dirty="0" err="1">
                <a:latin typeface="Palatino" pitchFamily="2" charset="77"/>
                <a:ea typeface="Palatino" pitchFamily="2" charset="77"/>
              </a:rPr>
              <a:t>φθονήσῃς</a:t>
            </a:r>
            <a:r>
              <a:rPr lang="el-GR" dirty="0">
                <a:latin typeface="Palatino" pitchFamily="2" charset="77"/>
                <a:ea typeface="Palatino" pitchFamily="2" charset="77"/>
              </a:rPr>
              <a:t> </a:t>
            </a:r>
            <a:r>
              <a:rPr lang="el-GR" dirty="0" err="1">
                <a:latin typeface="Palatino" pitchFamily="2" charset="77"/>
                <a:ea typeface="Palatino" pitchFamily="2" charset="77"/>
              </a:rPr>
              <a:t>ἣ</a:t>
            </a:r>
            <a:r>
              <a:rPr lang="el-GR" dirty="0">
                <a:latin typeface="Palatino" pitchFamily="2" charset="77"/>
                <a:ea typeface="Palatino" pitchFamily="2" charset="77"/>
              </a:rPr>
              <a:t> </a:t>
            </a:r>
            <a:r>
              <a:rPr lang="el-GR" dirty="0" err="1">
                <a:latin typeface="Palatino" pitchFamily="2" charset="77"/>
                <a:ea typeface="Palatino" pitchFamily="2" charset="77"/>
              </a:rPr>
              <a:t>τοὐμὸν</a:t>
            </a:r>
            <a:r>
              <a:rPr lang="el-GR" dirty="0">
                <a:latin typeface="Palatino" pitchFamily="2" charset="77"/>
                <a:ea typeface="Palatino" pitchFamily="2" charset="77"/>
              </a:rPr>
              <a:t> </a:t>
            </a:r>
            <a:r>
              <a:rPr lang="el-GR" dirty="0" err="1">
                <a:latin typeface="Palatino" pitchFamily="2" charset="77"/>
                <a:ea typeface="Palatino" pitchFamily="2" charset="77"/>
              </a:rPr>
              <a:t>σῶμα</a:t>
            </a:r>
            <a:r>
              <a:rPr lang="el-GR" dirty="0">
                <a:latin typeface="Palatino" pitchFamily="2" charset="77"/>
                <a:ea typeface="Palatino" pitchFamily="2" charset="77"/>
              </a:rPr>
              <a:t> </a:t>
            </a:r>
            <a:r>
              <a:rPr lang="el-GR" dirty="0" err="1">
                <a:latin typeface="Palatino" pitchFamily="2" charset="77"/>
                <a:ea typeface="Palatino" pitchFamily="2" charset="77"/>
              </a:rPr>
              <a:t>περικαλύπτει</a:t>
            </a:r>
            <a:r>
              <a:rPr lang="en-CA" dirty="0">
                <a:latin typeface="Palatino" pitchFamily="2" charset="77"/>
                <a:ea typeface="Palatino" pitchFamily="2" charset="77"/>
              </a:rPr>
              <a:t>.</a:t>
            </a:r>
          </a:p>
          <a:p>
            <a:endParaRPr lang="en-CA" dirty="0">
              <a:latin typeface="Palatino" pitchFamily="2" charset="77"/>
              <a:ea typeface="Palatino" pitchFamily="2" charset="77"/>
            </a:endParaRPr>
          </a:p>
          <a:p>
            <a:r>
              <a:rPr lang="en-CA" dirty="0">
                <a:latin typeface="Palatino" pitchFamily="2" charset="77"/>
                <a:ea typeface="Palatino" pitchFamily="2" charset="77"/>
              </a:rPr>
              <a:t>”Man, whoever you are and wherever you come from, because you will come, I know; I am Cyrus and I acquired an empire for the Persians. So do not begrudge me this little earth which covers my body”. </a:t>
            </a:r>
          </a:p>
          <a:p>
            <a:endParaRPr lang="en-CA" dirty="0">
              <a:latin typeface="Palatino" pitchFamily="2" charset="77"/>
              <a:ea typeface="Palatino" pitchFamily="2" charset="77"/>
            </a:endParaRPr>
          </a:p>
          <a:p>
            <a:r>
              <a:rPr lang="en-CA" dirty="0">
                <a:latin typeface="Palatino" pitchFamily="2" charset="77"/>
                <a:ea typeface="Palatino" pitchFamily="2" charset="77"/>
              </a:rPr>
              <a:t>*Plutarch (69) says these words reminded Alexander of the mutability and uncertainty of life.</a:t>
            </a:r>
            <a:endParaRPr lang="en-US" dirty="0">
              <a:latin typeface="Palatino" pitchFamily="2" charset="77"/>
              <a:ea typeface="Palatino" pitchFamily="2" charset="77"/>
            </a:endParaRPr>
          </a:p>
        </p:txBody>
      </p:sp>
    </p:spTree>
    <p:extLst>
      <p:ext uri="{BB962C8B-B14F-4D97-AF65-F5344CB8AC3E}">
        <p14:creationId xmlns:p14="http://schemas.microsoft.com/office/powerpoint/2010/main" val="42084583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909310"/>
          </a:xfrm>
          <a:prstGeom prst="rect">
            <a:avLst/>
          </a:prstGeom>
          <a:noFill/>
        </p:spPr>
        <p:txBody>
          <a:bodyPr wrap="square" rtlCol="0">
            <a:spAutoFit/>
          </a:bodyPr>
          <a:lstStyle/>
          <a:p>
            <a:r>
              <a:rPr lang="en-US" dirty="0">
                <a:latin typeface="Palatino" pitchFamily="2" charset="77"/>
                <a:ea typeface="Palatino" pitchFamily="2" charset="77"/>
              </a:rPr>
              <a:t>*Arrian (7.1) tells us “a longing seized” Alexander to sail down the Euphrates to the Persian gulf, with others reporting that he planned to conquer North Africa (Carthage), the Black sea region, or even Italy “because he was beginning to feel some anxiety about the growing power of Rome”.</a:t>
            </a:r>
          </a:p>
          <a:p>
            <a:endParaRPr lang="en-US" dirty="0">
              <a:latin typeface="Palatino" pitchFamily="2" charset="77"/>
              <a:ea typeface="Palatino" pitchFamily="2" charset="77"/>
            </a:endParaRPr>
          </a:p>
          <a:p>
            <a:r>
              <a:rPr lang="en-US" dirty="0">
                <a:latin typeface="Palatino" pitchFamily="2" charset="77"/>
                <a:ea typeface="Palatino" pitchFamily="2" charset="77"/>
              </a:rPr>
              <a:t>*In Persis, the Indian philosopher Calanus, who had been accompanying Alexander died. Note the long digression in Arrian (7.2-3); a proto-Stoic? </a:t>
            </a:r>
          </a:p>
          <a:p>
            <a:endParaRPr lang="en-US" dirty="0">
              <a:latin typeface="Palatino" pitchFamily="2" charset="77"/>
              <a:ea typeface="Palatino" pitchFamily="2" charset="77"/>
            </a:endParaRPr>
          </a:p>
          <a:p>
            <a:r>
              <a:rPr lang="en-US" dirty="0">
                <a:latin typeface="Palatino" pitchFamily="2" charset="77"/>
                <a:ea typeface="Palatino" pitchFamily="2" charset="77"/>
              </a:rPr>
              <a:t>*</a:t>
            </a:r>
            <a:r>
              <a:rPr lang="en-US" dirty="0">
                <a:solidFill>
                  <a:srgbClr val="FFC000"/>
                </a:solidFill>
                <a:latin typeface="Palatino" pitchFamily="2" charset="77"/>
                <a:ea typeface="Palatino" pitchFamily="2" charset="77"/>
              </a:rPr>
              <a:t>March 324</a:t>
            </a:r>
            <a:r>
              <a:rPr lang="en-US" dirty="0">
                <a:latin typeface="Palatino" pitchFamily="2" charset="77"/>
                <a:ea typeface="Palatino" pitchFamily="2" charset="77"/>
              </a:rPr>
              <a:t>: Alexander arrives in Susa, as does </a:t>
            </a:r>
            <a:r>
              <a:rPr lang="en-US" dirty="0" err="1">
                <a:latin typeface="Palatino" pitchFamily="2" charset="77"/>
                <a:ea typeface="Palatino" pitchFamily="2" charset="77"/>
              </a:rPr>
              <a:t>Nearchus</a:t>
            </a:r>
            <a:r>
              <a:rPr lang="en-US" dirty="0">
                <a:latin typeface="Palatino" pitchFamily="2" charset="77"/>
                <a:ea typeface="Palatino" pitchFamily="2" charset="77"/>
              </a:rPr>
              <a:t>. </a:t>
            </a:r>
          </a:p>
          <a:p>
            <a:endParaRPr lang="en-US" dirty="0">
              <a:latin typeface="Palatino" pitchFamily="2" charset="77"/>
              <a:ea typeface="Palatino" pitchFamily="2" charset="77"/>
            </a:endParaRPr>
          </a:p>
          <a:p>
            <a:r>
              <a:rPr lang="en-US" sz="2000" dirty="0">
                <a:solidFill>
                  <a:srgbClr val="FFC000"/>
                </a:solidFill>
                <a:latin typeface="Palatino" pitchFamily="2" charset="77"/>
                <a:ea typeface="Palatino" pitchFamily="2" charset="77"/>
              </a:rPr>
              <a:t>Mass Marriage at Susa</a:t>
            </a:r>
            <a:r>
              <a:rPr lang="en-US" sz="2000"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Alexander married </a:t>
            </a:r>
            <a:r>
              <a:rPr lang="en-US" dirty="0" err="1">
                <a:solidFill>
                  <a:srgbClr val="FFC000"/>
                </a:solidFill>
                <a:latin typeface="Palatino" pitchFamily="2" charset="77"/>
                <a:ea typeface="Palatino" pitchFamily="2" charset="77"/>
              </a:rPr>
              <a:t>Stateira</a:t>
            </a:r>
            <a:r>
              <a:rPr lang="en-US" dirty="0">
                <a:latin typeface="Palatino" pitchFamily="2" charset="77"/>
                <a:ea typeface="Palatino" pitchFamily="2" charset="77"/>
              </a:rPr>
              <a:t>, daughter of Darius III (sometimes, confusingly, called </a:t>
            </a:r>
            <a:r>
              <a:rPr lang="en-US" dirty="0" err="1">
                <a:latin typeface="Palatino" pitchFamily="2" charset="77"/>
                <a:ea typeface="Palatino" pitchFamily="2" charset="77"/>
              </a:rPr>
              <a:t>Barsine</a:t>
            </a:r>
            <a:r>
              <a:rPr lang="en-US" dirty="0">
                <a:latin typeface="Palatino" pitchFamily="2" charset="77"/>
                <a:ea typeface="Palatino" pitchFamily="2" charset="77"/>
              </a:rPr>
              <a:t>), and according to </a:t>
            </a:r>
            <a:r>
              <a:rPr lang="en-US" dirty="0" err="1">
                <a:latin typeface="Palatino" pitchFamily="2" charset="77"/>
                <a:ea typeface="Palatino" pitchFamily="2" charset="77"/>
              </a:rPr>
              <a:t>Aristobulus</a:t>
            </a:r>
            <a:r>
              <a:rPr lang="en-US" dirty="0">
                <a:latin typeface="Palatino" pitchFamily="2" charset="77"/>
                <a:ea typeface="Palatino" pitchFamily="2" charset="77"/>
              </a:rPr>
              <a:t> (Arrian 7.4.4), also </a:t>
            </a:r>
            <a:r>
              <a:rPr lang="en-US" dirty="0" err="1">
                <a:latin typeface="Palatino" pitchFamily="2" charset="77"/>
                <a:ea typeface="Palatino" pitchFamily="2" charset="77"/>
              </a:rPr>
              <a:t>Parysatis</a:t>
            </a:r>
            <a:r>
              <a:rPr lang="en-US" dirty="0">
                <a:latin typeface="Palatino" pitchFamily="2" charset="77"/>
                <a:ea typeface="Palatino" pitchFamily="2" charset="77"/>
              </a:rPr>
              <a:t> the daughter of Artaxerxes III.</a:t>
            </a:r>
          </a:p>
          <a:p>
            <a:pPr marL="285750" indent="-285750">
              <a:buFontTx/>
              <a:buChar char="-"/>
            </a:pPr>
            <a:r>
              <a:rPr lang="en-US" dirty="0">
                <a:latin typeface="Palatino" pitchFamily="2" charset="77"/>
                <a:ea typeface="Palatino" pitchFamily="2" charset="77"/>
              </a:rPr>
              <a:t>Hephaestion to </a:t>
            </a:r>
            <a:r>
              <a:rPr lang="en-US" dirty="0" err="1">
                <a:latin typeface="Palatino" pitchFamily="2" charset="77"/>
                <a:ea typeface="Palatino" pitchFamily="2" charset="77"/>
              </a:rPr>
              <a:t>Stateira’s</a:t>
            </a:r>
            <a:r>
              <a:rPr lang="en-US" dirty="0">
                <a:latin typeface="Palatino" pitchFamily="2" charset="77"/>
                <a:ea typeface="Palatino" pitchFamily="2" charset="77"/>
              </a:rPr>
              <a:t> sister, </a:t>
            </a:r>
            <a:r>
              <a:rPr lang="en-US" dirty="0" err="1">
                <a:latin typeface="Palatino" pitchFamily="2" charset="77"/>
                <a:ea typeface="Palatino" pitchFamily="2" charset="77"/>
              </a:rPr>
              <a:t>Drypetis</a:t>
            </a:r>
            <a:endParaRPr lang="en-US" dirty="0">
              <a:latin typeface="Palatino" pitchFamily="2" charset="77"/>
              <a:ea typeface="Palatino" pitchFamily="2" charset="77"/>
            </a:endParaRPr>
          </a:p>
          <a:p>
            <a:pPr marL="285750" indent="-285750">
              <a:buFontTx/>
              <a:buChar char="-"/>
            </a:pPr>
            <a:r>
              <a:rPr lang="en-US" dirty="0">
                <a:latin typeface="Palatino" pitchFamily="2" charset="77"/>
                <a:ea typeface="Palatino" pitchFamily="2" charset="77"/>
              </a:rPr>
              <a:t>Leading Macedonians (</a:t>
            </a:r>
            <a:r>
              <a:rPr lang="en-US" dirty="0" err="1">
                <a:latin typeface="Palatino" pitchFamily="2" charset="77"/>
                <a:ea typeface="Palatino" pitchFamily="2" charset="77"/>
              </a:rPr>
              <a:t>Craterus</a:t>
            </a:r>
            <a:r>
              <a:rPr lang="en-US" dirty="0">
                <a:latin typeface="Palatino" pitchFamily="2" charset="77"/>
                <a:ea typeface="Palatino" pitchFamily="2" charset="77"/>
              </a:rPr>
              <a:t>, Ptolemy, </a:t>
            </a:r>
            <a:r>
              <a:rPr lang="en-US" dirty="0" err="1">
                <a:latin typeface="Palatino" pitchFamily="2" charset="77"/>
                <a:ea typeface="Palatino" pitchFamily="2" charset="77"/>
              </a:rPr>
              <a:t>Perdiccas</a:t>
            </a:r>
            <a:r>
              <a:rPr lang="en-US" dirty="0">
                <a:latin typeface="Palatino" pitchFamily="2" charset="77"/>
                <a:ea typeface="Palatino" pitchFamily="2" charset="77"/>
              </a:rPr>
              <a:t>, Eumenes, </a:t>
            </a:r>
            <a:r>
              <a:rPr lang="en-US" dirty="0" err="1">
                <a:latin typeface="Palatino" pitchFamily="2" charset="77"/>
                <a:ea typeface="Palatino" pitchFamily="2" charset="77"/>
              </a:rPr>
              <a:t>Nearchus</a:t>
            </a:r>
            <a:r>
              <a:rPr lang="en-US" dirty="0">
                <a:latin typeface="Palatino" pitchFamily="2" charset="77"/>
                <a:ea typeface="Palatino" pitchFamily="2" charset="77"/>
              </a:rPr>
              <a:t>, </a:t>
            </a:r>
            <a:r>
              <a:rPr lang="en-US" dirty="0" err="1">
                <a:latin typeface="Palatino" pitchFamily="2" charset="77"/>
                <a:ea typeface="Palatino" pitchFamily="2" charset="77"/>
              </a:rPr>
              <a:t>Seleucus</a:t>
            </a:r>
            <a:r>
              <a:rPr lang="en-US" dirty="0">
                <a:latin typeface="Palatino" pitchFamily="2" charset="77"/>
                <a:ea typeface="Palatino" pitchFamily="2" charset="77"/>
              </a:rPr>
              <a:t>) were married to the daughters of prominent Persian satraps (only </a:t>
            </a:r>
            <a:r>
              <a:rPr lang="en-US" dirty="0" err="1">
                <a:latin typeface="Palatino" pitchFamily="2" charset="77"/>
                <a:ea typeface="Palatino" pitchFamily="2" charset="77"/>
              </a:rPr>
              <a:t>Seleucus</a:t>
            </a:r>
            <a:r>
              <a:rPr lang="en-US" dirty="0">
                <a:latin typeface="Palatino" pitchFamily="2" charset="77"/>
                <a:ea typeface="Palatino" pitchFamily="2" charset="77"/>
              </a:rPr>
              <a:t>’ marriage to </a:t>
            </a:r>
            <a:r>
              <a:rPr lang="en-US" dirty="0" err="1">
                <a:latin typeface="Palatino" pitchFamily="2" charset="77"/>
                <a:ea typeface="Palatino" pitchFamily="2" charset="77"/>
              </a:rPr>
              <a:t>Apame</a:t>
            </a:r>
            <a:r>
              <a:rPr lang="en-US" dirty="0">
                <a:latin typeface="Palatino" pitchFamily="2" charset="77"/>
                <a:ea typeface="Palatino" pitchFamily="2" charset="77"/>
              </a:rPr>
              <a:t> did not end in divorce!) along with 80 more of the companions.</a:t>
            </a:r>
          </a:p>
          <a:p>
            <a:pPr marL="285750" indent="-285750">
              <a:buFontTx/>
              <a:buChar char="-"/>
            </a:pPr>
            <a:r>
              <a:rPr lang="en-US" dirty="0">
                <a:latin typeface="Palatino" pitchFamily="2" charset="77"/>
                <a:ea typeface="Palatino" pitchFamily="2" charset="77"/>
              </a:rPr>
              <a:t>The weddings were a public celebration, and held according to Persian custom.</a:t>
            </a:r>
          </a:p>
          <a:p>
            <a:pPr marL="285750" indent="-285750">
              <a:buFontTx/>
              <a:buChar char="-"/>
            </a:pPr>
            <a:r>
              <a:rPr lang="en-US" dirty="0">
                <a:latin typeface="Palatino" pitchFamily="2" charset="77"/>
                <a:ea typeface="Palatino" pitchFamily="2" charset="77"/>
              </a:rPr>
              <a:t>Arrian (7.4.8) states that the 10,000 Macedonians who had </a:t>
            </a:r>
            <a:r>
              <a:rPr lang="en-US" i="1" dirty="0">
                <a:latin typeface="Palatino" pitchFamily="2" charset="77"/>
                <a:ea typeface="Palatino" pitchFamily="2" charset="77"/>
              </a:rPr>
              <a:t>already</a:t>
            </a:r>
            <a:r>
              <a:rPr lang="en-US" dirty="0">
                <a:latin typeface="Palatino" pitchFamily="2" charset="77"/>
                <a:ea typeface="Palatino" pitchFamily="2" charset="77"/>
              </a:rPr>
              <a:t> married ‘Asian’ women were registered and given wedding gifts at the occasion.</a:t>
            </a:r>
          </a:p>
          <a:p>
            <a:pPr marL="285750" indent="-285750">
              <a:buFontTx/>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2819948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B1238B2-ABD8-A443-8D6A-FC8D130E4B38}"/>
              </a:ext>
            </a:extLst>
          </p:cNvPr>
          <p:cNvSpPr txBox="1"/>
          <p:nvPr/>
        </p:nvSpPr>
        <p:spPr>
          <a:xfrm>
            <a:off x="3897321" y="91440"/>
            <a:ext cx="439735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Events: Summer 325 – 323 BCE</a:t>
            </a:r>
          </a:p>
        </p:txBody>
      </p:sp>
      <p:sp>
        <p:nvSpPr>
          <p:cNvPr id="4" name="TextBox 3">
            <a:extLst>
              <a:ext uri="{FF2B5EF4-FFF2-40B4-BE49-F238E27FC236}">
                <a16:creationId xmlns:a16="http://schemas.microsoft.com/office/drawing/2014/main" id="{F0B7DADA-D276-804F-9F03-293694A74578}"/>
              </a:ext>
            </a:extLst>
          </p:cNvPr>
          <p:cNvSpPr txBox="1"/>
          <p:nvPr/>
        </p:nvSpPr>
        <p:spPr>
          <a:xfrm>
            <a:off x="1164771" y="705394"/>
            <a:ext cx="9862457" cy="5355312"/>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What are the symbolic implications of the weddings at Susa?</a:t>
            </a: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What are the concrete political ramifications?</a:t>
            </a:r>
          </a:p>
          <a:p>
            <a:endParaRPr lang="en-US" dirty="0">
              <a:latin typeface="Palatino" pitchFamily="2" charset="77"/>
              <a:ea typeface="Palatino" pitchFamily="2" charset="77"/>
            </a:endParaRPr>
          </a:p>
          <a:p>
            <a:r>
              <a:rPr lang="en-US" dirty="0">
                <a:latin typeface="Palatino" pitchFamily="2" charset="77"/>
                <a:ea typeface="Palatino" pitchFamily="2" charset="77"/>
              </a:rPr>
              <a:t>*The weddings at Susa showed Alexander’s generosity to his army: he decided to pay off all of the debts of his men, which required a registry and at first caused friction.</a:t>
            </a:r>
          </a:p>
          <a:p>
            <a:endParaRPr lang="en-US" dirty="0">
              <a:latin typeface="Palatino" pitchFamily="2" charset="77"/>
              <a:ea typeface="Palatino" pitchFamily="2" charset="77"/>
            </a:endParaRPr>
          </a:p>
          <a:p>
            <a:r>
              <a:rPr lang="en-US" dirty="0">
                <a:latin typeface="Palatino" pitchFamily="2" charset="77"/>
                <a:ea typeface="Palatino" pitchFamily="2" charset="77"/>
              </a:rPr>
              <a:t>*Arrian relates that after some initial reluctance, “it is said that” some 20,000 talents were paid out to indebted soldiers (</a:t>
            </a:r>
            <a:r>
              <a:rPr lang="en-US" dirty="0" err="1">
                <a:latin typeface="Palatino" pitchFamily="2" charset="77"/>
                <a:ea typeface="Palatino" pitchFamily="2" charset="77"/>
              </a:rPr>
              <a:t>Diodorus</a:t>
            </a:r>
            <a:r>
              <a:rPr lang="en-US" dirty="0">
                <a:latin typeface="Palatino" pitchFamily="2" charset="77"/>
                <a:ea typeface="Palatino" pitchFamily="2" charset="77"/>
              </a:rPr>
              <a:t> 17.109.2 = 10,000, likewise Plutarch, except he states 9,870 talents were paid to the wedding guests).</a:t>
            </a:r>
          </a:p>
          <a:p>
            <a:endParaRPr lang="en-US" dirty="0">
              <a:latin typeface="Palatino" pitchFamily="2" charset="77"/>
              <a:ea typeface="Palatino" pitchFamily="2" charset="77"/>
            </a:endParaRPr>
          </a:p>
          <a:p>
            <a:r>
              <a:rPr lang="en-US" dirty="0">
                <a:latin typeface="Palatino" pitchFamily="2" charset="77"/>
                <a:ea typeface="Palatino" pitchFamily="2" charset="77"/>
              </a:rPr>
              <a:t>*It brings up some interesting </a:t>
            </a:r>
            <a:r>
              <a:rPr lang="en-US" dirty="0">
                <a:solidFill>
                  <a:srgbClr val="FFC000"/>
                </a:solidFill>
                <a:latin typeface="Palatino" pitchFamily="2" charset="77"/>
                <a:ea typeface="Palatino" pitchFamily="2" charset="77"/>
              </a:rPr>
              <a:t>questions</a:t>
            </a:r>
            <a:r>
              <a:rPr lang="en-US" dirty="0">
                <a:latin typeface="Palatino" pitchFamily="2" charset="77"/>
                <a:ea typeface="Palatino" pitchFamily="2" charset="77"/>
              </a:rPr>
              <a:t>: How were his soldiers so in debt, and to whom? And why pay soldiers’ </a:t>
            </a:r>
            <a:r>
              <a:rPr lang="en-US" i="1" dirty="0">
                <a:latin typeface="Palatino" pitchFamily="2" charset="77"/>
                <a:ea typeface="Palatino" pitchFamily="2" charset="77"/>
              </a:rPr>
              <a:t>debts</a:t>
            </a:r>
            <a:r>
              <a:rPr lang="en-US" dirty="0">
                <a:latin typeface="Palatino" pitchFamily="2" charset="77"/>
                <a:ea typeface="Palatino" pitchFamily="2" charset="77"/>
              </a:rPr>
              <a:t> instead of a universal gift?</a:t>
            </a:r>
          </a:p>
          <a:p>
            <a:endParaRPr lang="en-US" dirty="0">
              <a:latin typeface="Palatino" pitchFamily="2" charset="77"/>
              <a:ea typeface="Palatino" pitchFamily="2" charset="77"/>
            </a:endParaRPr>
          </a:p>
          <a:p>
            <a:r>
              <a:rPr lang="en-US" dirty="0">
                <a:latin typeface="Palatino" pitchFamily="2" charset="77"/>
                <a:ea typeface="Palatino" pitchFamily="2" charset="77"/>
              </a:rPr>
              <a:t>-&gt;</a:t>
            </a:r>
            <a:r>
              <a:rPr lang="en-US" dirty="0" err="1">
                <a:latin typeface="Palatino" pitchFamily="2" charset="77"/>
                <a:ea typeface="Palatino" pitchFamily="2" charset="77"/>
              </a:rPr>
              <a:t>Diodorus</a:t>
            </a:r>
            <a:r>
              <a:rPr lang="en-US" dirty="0">
                <a:latin typeface="Palatino" pitchFamily="2" charset="77"/>
                <a:ea typeface="Palatino" pitchFamily="2" charset="77"/>
              </a:rPr>
              <a:t> seems to conflate the timing of the weddings and gifts at Susa and the mutiny at </a:t>
            </a:r>
            <a:r>
              <a:rPr lang="en-US" dirty="0" err="1">
                <a:latin typeface="Palatino" pitchFamily="2" charset="77"/>
                <a:ea typeface="Palatino" pitchFamily="2" charset="77"/>
              </a:rPr>
              <a:t>Opis</a:t>
            </a:r>
            <a:r>
              <a:rPr lang="en-US" dirty="0">
                <a:latin typeface="Palatino" pitchFamily="2" charset="77"/>
                <a:ea typeface="Palatino" pitchFamily="2" charset="77"/>
              </a:rPr>
              <a:t>, but this occurred several months later in the summer of 324! </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a:t>
            </a:r>
            <a:r>
              <a:rPr lang="en-US" dirty="0" err="1">
                <a:latin typeface="Palatino" pitchFamily="2" charset="77"/>
                <a:ea typeface="Palatino" pitchFamily="2" charset="77"/>
              </a:rPr>
              <a:t>Diodorus</a:t>
            </a:r>
            <a:r>
              <a:rPr lang="en-US" dirty="0">
                <a:latin typeface="Palatino" pitchFamily="2" charset="77"/>
                <a:ea typeface="Palatino" pitchFamily="2" charset="77"/>
              </a:rPr>
              <a:t> is mistaken, but what’s the connection?</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41315967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Madison</Template>
  <TotalTime>3964</TotalTime>
  <Words>3465</Words>
  <Application>Microsoft Macintosh PowerPoint</Application>
  <PresentationFormat>Widescreen</PresentationFormat>
  <Paragraphs>188</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MS Shell Dlg 2</vt:lpstr>
      <vt:lpstr>Palatino</vt:lpstr>
      <vt:lpstr>Wingdings</vt:lpstr>
      <vt:lpstr>Wingdings 3</vt:lpstr>
      <vt:lpstr>Madison</vt:lpstr>
      <vt:lpstr>Week 5A – The Return to Babylon; The Mass Wedding at Susa and the Opis Mutiny; The Death of Alexander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5A – The Return to Babylon; The Mass Wedding at Susa and the Opis Mutiny; The Death of Alexander</dc:title>
  <dc:creator>Geoffrey Harmsworth</dc:creator>
  <cp:lastModifiedBy>Geoffrey Harmsworth</cp:lastModifiedBy>
  <cp:revision>15</cp:revision>
  <dcterms:created xsi:type="dcterms:W3CDTF">2024-06-14T18:47:56Z</dcterms:created>
  <dcterms:modified xsi:type="dcterms:W3CDTF">2024-06-17T12:52:28Z</dcterms:modified>
</cp:coreProperties>
</file>

<file path=docProps/thumbnail.jpeg>
</file>